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7" r:id="rId3"/>
    <p:sldId id="308" r:id="rId4"/>
    <p:sldId id="309" r:id="rId5"/>
    <p:sldId id="310" r:id="rId6"/>
    <p:sldId id="316" r:id="rId7"/>
    <p:sldId id="312" r:id="rId8"/>
    <p:sldId id="328" r:id="rId9"/>
    <p:sldId id="319" r:id="rId10"/>
    <p:sldId id="304" r:id="rId11"/>
    <p:sldId id="317" r:id="rId12"/>
    <p:sldId id="318" r:id="rId13"/>
    <p:sldId id="329" r:id="rId14"/>
    <p:sldId id="320" r:id="rId15"/>
    <p:sldId id="303" r:id="rId16"/>
    <p:sldId id="321" r:id="rId17"/>
    <p:sldId id="305" r:id="rId18"/>
    <p:sldId id="322" r:id="rId19"/>
    <p:sldId id="323" r:id="rId20"/>
    <p:sldId id="324" r:id="rId21"/>
    <p:sldId id="325" r:id="rId22"/>
    <p:sldId id="326" r:id="rId23"/>
    <p:sldId id="327" r:id="rId24"/>
    <p:sldId id="301" r:id="rId25"/>
    <p:sldId id="33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y Fitzgerald" initials="KRF" lastIdx="4" clrIdx="0"/>
  <p:cmAuthor id="1" name="Eileen Cross" initials="EC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9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1F159-7CB4-41E2-8728-F3843B013A7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CE8F1-CC65-4ADD-9524-F9E7317AD0F9}">
      <dgm:prSet phldrT="[Text]" custT="1"/>
      <dgm:spPr/>
      <dgm:t>
        <a:bodyPr/>
        <a:lstStyle/>
        <a:p>
          <a:r>
            <a:rPr lang="en-US" sz="3000" b="1" dirty="0" smtClean="0">
              <a:latin typeface="Lucida Bright" panose="02040602050505020304" pitchFamily="18" charset="0"/>
            </a:rPr>
            <a:t>RELIABLE WATER SUPPLY</a:t>
          </a:r>
          <a:endParaRPr lang="en-US" sz="3000" b="1" dirty="0">
            <a:latin typeface="Lucida Bright" panose="02040602050505020304" pitchFamily="18" charset="0"/>
          </a:endParaRPr>
        </a:p>
      </dgm:t>
    </dgm:pt>
    <dgm:pt modelId="{E10CA8A9-9B7A-4A6C-9D55-C68E66CF55D0}" type="parTrans" cxnId="{1AFADCD6-70BA-4B28-9054-068C583C193C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B5311DF5-FC99-4203-8217-E621B1FD41C7}" type="sibTrans" cxnId="{1AFADCD6-70BA-4B28-9054-068C583C193C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9CFDF50E-7E7E-467E-A816-4BA522C8CB7B}">
      <dgm:prSet phldrT="[Text]" custT="1"/>
      <dgm:spPr/>
      <dgm:t>
        <a:bodyPr/>
        <a:lstStyle/>
        <a:p>
          <a:r>
            <a:rPr lang="en-US" sz="2400" b="1" dirty="0" smtClean="0">
              <a:latin typeface="Lucida Bright" panose="02040602050505020304" pitchFamily="18" charset="0"/>
            </a:rPr>
            <a:t>WATER QUALITY DATA</a:t>
          </a:r>
          <a:endParaRPr lang="en-US" sz="2400" b="1" dirty="0">
            <a:latin typeface="Lucida Bright" panose="02040602050505020304" pitchFamily="18" charset="0"/>
          </a:endParaRPr>
        </a:p>
      </dgm:t>
    </dgm:pt>
    <dgm:pt modelId="{F18883B1-FC15-49AA-8EC6-21F73E791A92}" type="parTrans" cxnId="{46AA345A-7E3A-44F5-846D-7D216555379B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1742108B-A11F-4805-981D-F387B79AD087}" type="sibTrans" cxnId="{46AA345A-7E3A-44F5-846D-7D216555379B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02086298-6261-438E-B7FE-BA35DFA77A9E}">
      <dgm:prSet phldrT="[Text]" custT="1"/>
      <dgm:spPr/>
      <dgm:t>
        <a:bodyPr/>
        <a:lstStyle/>
        <a:p>
          <a:r>
            <a:rPr lang="en-US" sz="2400" b="1" dirty="0" smtClean="0">
              <a:latin typeface="Lucida Bright" panose="02040602050505020304" pitchFamily="18" charset="0"/>
            </a:rPr>
            <a:t>TREATMENT PROCESSES</a:t>
          </a:r>
          <a:endParaRPr lang="en-US" sz="2400" b="1" dirty="0">
            <a:latin typeface="Lucida Bright" panose="02040602050505020304" pitchFamily="18" charset="0"/>
          </a:endParaRPr>
        </a:p>
      </dgm:t>
    </dgm:pt>
    <dgm:pt modelId="{B425B9DD-5245-482B-8DE5-8046FCD4C4C9}" type="parTrans" cxnId="{872C10F5-FF0D-403D-B4E9-34847A5EEAC1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F26BFE90-81D0-4E8B-866E-93F0D78CF57C}" type="sibTrans" cxnId="{872C10F5-FF0D-403D-B4E9-34847A5EEAC1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067A4FE2-5D4A-48DD-9C83-4C10C19FC07D}">
      <dgm:prSet phldrT="[Text]" custT="1"/>
      <dgm:spPr/>
      <dgm:t>
        <a:bodyPr/>
        <a:lstStyle/>
        <a:p>
          <a:r>
            <a:rPr lang="en-US" sz="2400" b="1" dirty="0" smtClean="0">
              <a:latin typeface="Lucida Bright" panose="02040602050505020304" pitchFamily="18" charset="0"/>
            </a:rPr>
            <a:t>INFRA-STRUCTURE RELIABILITY</a:t>
          </a:r>
          <a:endParaRPr lang="en-US" sz="2400" b="1" dirty="0">
            <a:latin typeface="Lucida Bright" panose="02040602050505020304" pitchFamily="18" charset="0"/>
          </a:endParaRPr>
        </a:p>
      </dgm:t>
    </dgm:pt>
    <dgm:pt modelId="{B8683F6F-1BB1-4461-B604-C1050FD30459}" type="parTrans" cxnId="{1F078754-E8B9-4118-B6FB-C8B164C321E7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A5891677-F4B0-4B5D-8617-21752D4DA9A1}" type="sibTrans" cxnId="{1F078754-E8B9-4118-B6FB-C8B164C321E7}">
      <dgm:prSet/>
      <dgm:spPr/>
      <dgm:t>
        <a:bodyPr/>
        <a:lstStyle/>
        <a:p>
          <a:endParaRPr lang="en-US" sz="2400" b="1">
            <a:latin typeface="Lucida Bright" panose="02040602050505020304" pitchFamily="18" charset="0"/>
          </a:endParaRPr>
        </a:p>
      </dgm:t>
    </dgm:pt>
    <dgm:pt modelId="{6478E8CA-CF06-43E3-B498-5C8C2A49A83F}" type="pres">
      <dgm:prSet presAssocID="{9551F159-7CB4-41E2-8728-F3843B013A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32139-4AC6-4B8A-8A6E-17942EB7F354}" type="pres">
      <dgm:prSet presAssocID="{795CE8F1-CC65-4ADD-9524-F9E7317AD0F9}" presName="centerShape" presStyleLbl="node0" presStyleIdx="0" presStyleCnt="1" custScaleX="117680"/>
      <dgm:spPr/>
      <dgm:t>
        <a:bodyPr/>
        <a:lstStyle/>
        <a:p>
          <a:endParaRPr lang="en-US"/>
        </a:p>
      </dgm:t>
    </dgm:pt>
    <dgm:pt modelId="{E7612870-05F0-488E-B1B1-C756B62DB268}" type="pres">
      <dgm:prSet presAssocID="{F18883B1-FC15-49AA-8EC6-21F73E791A9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B246CEA-1E22-4038-A9EF-383023338B2B}" type="pres">
      <dgm:prSet presAssocID="{9CFDF50E-7E7E-467E-A816-4BA522C8CB7B}" presName="node" presStyleLbl="node1" presStyleIdx="0" presStyleCnt="3" custRadScaleRad="102118" custRadScaleInc="8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19113-1802-4AD1-80CF-A12F9529D2A2}" type="pres">
      <dgm:prSet presAssocID="{B425B9DD-5245-482B-8DE5-8046FCD4C4C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607E6CF-1CA1-4020-BB6A-E93D8AD70AE4}" type="pres">
      <dgm:prSet presAssocID="{02086298-6261-438E-B7FE-BA35DFA77A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48119-4B14-4510-8404-C58ED17B8ED7}" type="pres">
      <dgm:prSet presAssocID="{B8683F6F-1BB1-4461-B604-C1050FD3045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0B66D18-9B28-4F84-8018-109361E6112F}" type="pres">
      <dgm:prSet presAssocID="{067A4FE2-5D4A-48DD-9C83-4C10C19FC07D}" presName="node" presStyleLbl="node1" presStyleIdx="2" presStyleCnt="3" custRadScaleRad="102774" custRadScaleInc="-5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5CF07-AD5D-4D4A-AB4C-0416676A920D}" type="presOf" srcId="{B425B9DD-5245-482B-8DE5-8046FCD4C4C9}" destId="{9A919113-1802-4AD1-80CF-A12F9529D2A2}" srcOrd="0" destOrd="0" presId="urn:microsoft.com/office/officeart/2005/8/layout/radial4"/>
    <dgm:cxn modelId="{8FFCC032-2870-4859-ABE0-7632DF84A0A5}" type="presOf" srcId="{9CFDF50E-7E7E-467E-A816-4BA522C8CB7B}" destId="{DB246CEA-1E22-4038-A9EF-383023338B2B}" srcOrd="0" destOrd="0" presId="urn:microsoft.com/office/officeart/2005/8/layout/radial4"/>
    <dgm:cxn modelId="{1AFADCD6-70BA-4B28-9054-068C583C193C}" srcId="{9551F159-7CB4-41E2-8728-F3843B013A70}" destId="{795CE8F1-CC65-4ADD-9524-F9E7317AD0F9}" srcOrd="0" destOrd="0" parTransId="{E10CA8A9-9B7A-4A6C-9D55-C68E66CF55D0}" sibTransId="{B5311DF5-FC99-4203-8217-E621B1FD41C7}"/>
    <dgm:cxn modelId="{46EDC1DD-9975-499B-B09A-140D4DC9D462}" type="presOf" srcId="{B8683F6F-1BB1-4461-B604-C1050FD30459}" destId="{38E48119-4B14-4510-8404-C58ED17B8ED7}" srcOrd="0" destOrd="0" presId="urn:microsoft.com/office/officeart/2005/8/layout/radial4"/>
    <dgm:cxn modelId="{F0A9570F-4992-4335-892E-80C9321166A1}" type="presOf" srcId="{F18883B1-FC15-49AA-8EC6-21F73E791A92}" destId="{E7612870-05F0-488E-B1B1-C756B62DB268}" srcOrd="0" destOrd="0" presId="urn:microsoft.com/office/officeart/2005/8/layout/radial4"/>
    <dgm:cxn modelId="{46AA345A-7E3A-44F5-846D-7D216555379B}" srcId="{795CE8F1-CC65-4ADD-9524-F9E7317AD0F9}" destId="{9CFDF50E-7E7E-467E-A816-4BA522C8CB7B}" srcOrd="0" destOrd="0" parTransId="{F18883B1-FC15-49AA-8EC6-21F73E791A92}" sibTransId="{1742108B-A11F-4805-981D-F387B79AD087}"/>
    <dgm:cxn modelId="{1F078754-E8B9-4118-B6FB-C8B164C321E7}" srcId="{795CE8F1-CC65-4ADD-9524-F9E7317AD0F9}" destId="{067A4FE2-5D4A-48DD-9C83-4C10C19FC07D}" srcOrd="2" destOrd="0" parTransId="{B8683F6F-1BB1-4461-B604-C1050FD30459}" sibTransId="{A5891677-F4B0-4B5D-8617-21752D4DA9A1}"/>
    <dgm:cxn modelId="{2492B78F-B447-44B5-BBB3-D79B865992EC}" type="presOf" srcId="{9551F159-7CB4-41E2-8728-F3843B013A70}" destId="{6478E8CA-CF06-43E3-B498-5C8C2A49A83F}" srcOrd="0" destOrd="0" presId="urn:microsoft.com/office/officeart/2005/8/layout/radial4"/>
    <dgm:cxn modelId="{0DE533DF-C493-4241-9098-AE88935CC83C}" type="presOf" srcId="{795CE8F1-CC65-4ADD-9524-F9E7317AD0F9}" destId="{F8532139-4AC6-4B8A-8A6E-17942EB7F354}" srcOrd="0" destOrd="0" presId="urn:microsoft.com/office/officeart/2005/8/layout/radial4"/>
    <dgm:cxn modelId="{BC9CEC64-99FB-4F3A-8488-51887EE89618}" type="presOf" srcId="{067A4FE2-5D4A-48DD-9C83-4C10C19FC07D}" destId="{A0B66D18-9B28-4F84-8018-109361E6112F}" srcOrd="0" destOrd="0" presId="urn:microsoft.com/office/officeart/2005/8/layout/radial4"/>
    <dgm:cxn modelId="{872C10F5-FF0D-403D-B4E9-34847A5EEAC1}" srcId="{795CE8F1-CC65-4ADD-9524-F9E7317AD0F9}" destId="{02086298-6261-438E-B7FE-BA35DFA77A9E}" srcOrd="1" destOrd="0" parTransId="{B425B9DD-5245-482B-8DE5-8046FCD4C4C9}" sibTransId="{F26BFE90-81D0-4E8B-866E-93F0D78CF57C}"/>
    <dgm:cxn modelId="{F63D9EE8-3630-4001-85E7-96DB94AB7A65}" type="presOf" srcId="{02086298-6261-438E-B7FE-BA35DFA77A9E}" destId="{2607E6CF-1CA1-4020-BB6A-E93D8AD70AE4}" srcOrd="0" destOrd="0" presId="urn:microsoft.com/office/officeart/2005/8/layout/radial4"/>
    <dgm:cxn modelId="{3C675203-04C1-4956-AAC0-531C7578B33F}" type="presParOf" srcId="{6478E8CA-CF06-43E3-B498-5C8C2A49A83F}" destId="{F8532139-4AC6-4B8A-8A6E-17942EB7F354}" srcOrd="0" destOrd="0" presId="urn:microsoft.com/office/officeart/2005/8/layout/radial4"/>
    <dgm:cxn modelId="{2AE6F49B-3733-4015-B6B4-9F103A665B52}" type="presParOf" srcId="{6478E8CA-CF06-43E3-B498-5C8C2A49A83F}" destId="{E7612870-05F0-488E-B1B1-C756B62DB268}" srcOrd="1" destOrd="0" presId="urn:microsoft.com/office/officeart/2005/8/layout/radial4"/>
    <dgm:cxn modelId="{925B579B-4CB2-4FA4-A4E2-BAB0AD654B47}" type="presParOf" srcId="{6478E8CA-CF06-43E3-B498-5C8C2A49A83F}" destId="{DB246CEA-1E22-4038-A9EF-383023338B2B}" srcOrd="2" destOrd="0" presId="urn:microsoft.com/office/officeart/2005/8/layout/radial4"/>
    <dgm:cxn modelId="{494FE433-1B6C-4E4E-B67F-99BED5FE9008}" type="presParOf" srcId="{6478E8CA-CF06-43E3-B498-5C8C2A49A83F}" destId="{9A919113-1802-4AD1-80CF-A12F9529D2A2}" srcOrd="3" destOrd="0" presId="urn:microsoft.com/office/officeart/2005/8/layout/radial4"/>
    <dgm:cxn modelId="{17D7DC74-44FF-4070-9F7C-F62C59E1B2D7}" type="presParOf" srcId="{6478E8CA-CF06-43E3-B498-5C8C2A49A83F}" destId="{2607E6CF-1CA1-4020-BB6A-E93D8AD70AE4}" srcOrd="4" destOrd="0" presId="urn:microsoft.com/office/officeart/2005/8/layout/radial4"/>
    <dgm:cxn modelId="{7F381CFA-A693-4A52-B554-35E054210E39}" type="presParOf" srcId="{6478E8CA-CF06-43E3-B498-5C8C2A49A83F}" destId="{38E48119-4B14-4510-8404-C58ED17B8ED7}" srcOrd="5" destOrd="0" presId="urn:microsoft.com/office/officeart/2005/8/layout/radial4"/>
    <dgm:cxn modelId="{96403C15-7A62-44E9-89C3-7C8AF37F62A4}" type="presParOf" srcId="{6478E8CA-CF06-43E3-B498-5C8C2A49A83F}" destId="{A0B66D18-9B28-4F84-8018-109361E6112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32139-4AC6-4B8A-8A6E-17942EB7F354}">
      <dsp:nvSpPr>
        <dsp:cNvPr id="0" name=""/>
        <dsp:cNvSpPr/>
      </dsp:nvSpPr>
      <dsp:spPr>
        <a:xfrm>
          <a:off x="2514604" y="3340881"/>
          <a:ext cx="2971791" cy="2525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Lucida Bright" panose="02040602050505020304" pitchFamily="18" charset="0"/>
            </a:rPr>
            <a:t>RELIABLE WATER SUPPLY</a:t>
          </a:r>
          <a:endParaRPr lang="en-US" sz="3000" b="1" kern="1200" dirty="0">
            <a:latin typeface="Lucida Bright" panose="02040602050505020304" pitchFamily="18" charset="0"/>
          </a:endParaRPr>
        </a:p>
      </dsp:txBody>
      <dsp:txXfrm>
        <a:off x="2949813" y="3710705"/>
        <a:ext cx="2101373" cy="1785667"/>
      </dsp:txXfrm>
    </dsp:sp>
    <dsp:sp modelId="{E7612870-05F0-488E-B1B1-C756B62DB268}">
      <dsp:nvSpPr>
        <dsp:cNvPr id="0" name=""/>
        <dsp:cNvSpPr/>
      </dsp:nvSpPr>
      <dsp:spPr>
        <a:xfrm rot="13202544">
          <a:off x="1098077" y="2640984"/>
          <a:ext cx="1990537" cy="719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6CEA-1E22-4038-A9EF-383023338B2B}">
      <dsp:nvSpPr>
        <dsp:cNvPr id="0" name=""/>
        <dsp:cNvSpPr/>
      </dsp:nvSpPr>
      <dsp:spPr>
        <a:xfrm>
          <a:off x="131875" y="1400911"/>
          <a:ext cx="2399049" cy="1919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Lucida Bright" panose="02040602050505020304" pitchFamily="18" charset="0"/>
            </a:rPr>
            <a:t>WATER QUALITY DATA</a:t>
          </a:r>
          <a:endParaRPr lang="en-US" sz="2400" b="1" kern="1200" dirty="0">
            <a:latin typeface="Lucida Bright" panose="02040602050505020304" pitchFamily="18" charset="0"/>
          </a:endParaRPr>
        </a:p>
      </dsp:txBody>
      <dsp:txXfrm>
        <a:off x="188088" y="1457124"/>
        <a:ext cx="2286623" cy="1806813"/>
      </dsp:txXfrm>
    </dsp:sp>
    <dsp:sp modelId="{9A919113-1802-4AD1-80CF-A12F9529D2A2}">
      <dsp:nvSpPr>
        <dsp:cNvPr id="0" name=""/>
        <dsp:cNvSpPr/>
      </dsp:nvSpPr>
      <dsp:spPr>
        <a:xfrm rot="16200000">
          <a:off x="2983935" y="1846129"/>
          <a:ext cx="2033129" cy="719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7E6CF-1CA1-4020-BB6A-E93D8AD70AE4}">
      <dsp:nvSpPr>
        <dsp:cNvPr id="0" name=""/>
        <dsp:cNvSpPr/>
      </dsp:nvSpPr>
      <dsp:spPr>
        <a:xfrm>
          <a:off x="2800975" y="229802"/>
          <a:ext cx="2399049" cy="1919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Lucida Bright" panose="02040602050505020304" pitchFamily="18" charset="0"/>
            </a:rPr>
            <a:t>TREATMENT PROCESSES</a:t>
          </a:r>
          <a:endParaRPr lang="en-US" sz="2400" b="1" kern="1200" dirty="0">
            <a:latin typeface="Lucida Bright" panose="02040602050505020304" pitchFamily="18" charset="0"/>
          </a:endParaRPr>
        </a:p>
      </dsp:txBody>
      <dsp:txXfrm>
        <a:off x="2857188" y="286015"/>
        <a:ext cx="2286623" cy="1806813"/>
      </dsp:txXfrm>
    </dsp:sp>
    <dsp:sp modelId="{38E48119-4B14-4510-8404-C58ED17B8ED7}">
      <dsp:nvSpPr>
        <dsp:cNvPr id="0" name=""/>
        <dsp:cNvSpPr/>
      </dsp:nvSpPr>
      <dsp:spPr>
        <a:xfrm rot="19314636">
          <a:off x="4971116" y="2697376"/>
          <a:ext cx="2004422" cy="719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6D18-9B28-4F84-8018-109361E6112F}">
      <dsp:nvSpPr>
        <dsp:cNvPr id="0" name=""/>
        <dsp:cNvSpPr/>
      </dsp:nvSpPr>
      <dsp:spPr>
        <a:xfrm>
          <a:off x="5562592" y="1479359"/>
          <a:ext cx="2399049" cy="1919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Lucida Bright" panose="02040602050505020304" pitchFamily="18" charset="0"/>
            </a:rPr>
            <a:t>INFRA-STRUCTURE RELIABILITY</a:t>
          </a:r>
          <a:endParaRPr lang="en-US" sz="2400" b="1" kern="1200" dirty="0">
            <a:latin typeface="Lucida Bright" panose="02040602050505020304" pitchFamily="18" charset="0"/>
          </a:endParaRPr>
        </a:p>
      </dsp:txBody>
      <dsp:txXfrm>
        <a:off x="5618805" y="1535572"/>
        <a:ext cx="2286623" cy="180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2.2 Update on Decision Making Framework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AB35-6504-4E4F-B79C-CB0DEE2B5E2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A817-AE1C-416B-8536-AD24CF23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23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2.2 Update on Decision Making Framework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BE79F6-42B8-4884-B62F-77D02AA582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8CA347-B270-420D-BD84-EEF18BF8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65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CA347-B270-420D-BD84-EEF18BF8FA6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2.2 Update on Decision Making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0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25963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  <a:lvl2pPr>
              <a:defRPr>
                <a:latin typeface="Lucida Bright" panose="02040602050505020304" pitchFamily="18" charset="0"/>
              </a:defRPr>
            </a:lvl2pPr>
            <a:lvl3pPr>
              <a:defRPr>
                <a:latin typeface="Lucida Bright" panose="02040602050505020304" pitchFamily="18" charset="0"/>
              </a:defRPr>
            </a:lvl3pPr>
            <a:lvl4pPr>
              <a:defRPr>
                <a:latin typeface="Lucida Bright" panose="02040602050505020304" pitchFamily="18" charset="0"/>
              </a:defRPr>
            </a:lvl4pPr>
            <a:lvl5pPr>
              <a:defRPr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/>
              <a:pPr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>
                <a:latin typeface="Lucida Bright" panose="02040602050505020304" pitchFamily="18" charset="0"/>
              </a:defRPr>
            </a:lvl1pPr>
            <a:lvl2pPr>
              <a:defRPr sz="2400">
                <a:latin typeface="Lucida Bright" panose="02040602050505020304" pitchFamily="18" charset="0"/>
              </a:defRPr>
            </a:lvl2pPr>
            <a:lvl3pPr>
              <a:defRPr sz="2000">
                <a:latin typeface="Lucida Bright" panose="02040602050505020304" pitchFamily="18" charset="0"/>
              </a:defRPr>
            </a:lvl3pPr>
            <a:lvl4pPr>
              <a:defRPr sz="1800">
                <a:latin typeface="Lucida Bright" panose="02040602050505020304" pitchFamily="18" charset="0"/>
              </a:defRPr>
            </a:lvl4pPr>
            <a:lvl5pPr>
              <a:defRPr sz="1800">
                <a:latin typeface="Lucida Bright" panose="020406020505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/>
          <a:lstStyle>
            <a:lvl1pPr>
              <a:defRPr sz="2800">
                <a:latin typeface="Lucida Bright" panose="02040602050505020304" pitchFamily="18" charset="0"/>
              </a:defRPr>
            </a:lvl1pPr>
            <a:lvl2pPr>
              <a:defRPr sz="2400">
                <a:latin typeface="Lucida Bright" panose="02040602050505020304" pitchFamily="18" charset="0"/>
              </a:defRPr>
            </a:lvl2pPr>
            <a:lvl3pPr>
              <a:defRPr sz="2000">
                <a:latin typeface="Lucida Bright" panose="02040602050505020304" pitchFamily="18" charset="0"/>
              </a:defRPr>
            </a:lvl3pPr>
            <a:lvl4pPr>
              <a:defRPr sz="1800">
                <a:latin typeface="Lucida Bright" panose="02040602050505020304" pitchFamily="18" charset="0"/>
              </a:defRPr>
            </a:lvl4pPr>
            <a:lvl5pPr>
              <a:defRPr sz="1800">
                <a:latin typeface="Lucida Bright" panose="020406020505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>
            <a:lvl1pPr>
              <a:defRPr b="1">
                <a:effectLst/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CB39-21CD-4832-BF28-F57B5368E9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.santa-cruz.ca.us/FireRecovery/DebrisRemoval/PhaseIIDebrisRemoval.aspx" TargetMode="External"/><Relationship Id="rId2" Type="http://schemas.openxmlformats.org/officeDocument/2006/relationships/hyperlink" Target="http://scceh.com/Portals/6/Env_Health/CZU_Fire/DebrisRemovaleng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153400" cy="160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Update on Post CZU Fire Response Action Planning</a:t>
            </a:r>
          </a:p>
          <a:p>
            <a:r>
              <a:rPr lang="en-US" b="1" dirty="0" smtClean="0"/>
              <a:t>November 10, 2020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EDB0-5190-4B0F-BE04-0E285C6FF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77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P:\_Public\CZU\Action Planning\November 10 Council Presentation\Priority Propert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8745" r="20345" b="-8745"/>
          <a:stretch/>
        </p:blipFill>
        <p:spPr bwMode="auto">
          <a:xfrm>
            <a:off x="184637" y="228600"/>
            <a:ext cx="8903677" cy="69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360" y="3956538"/>
            <a:ext cx="301576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Bright" panose="02040602050505020304" pitchFamily="18" charset="0"/>
              </a:rPr>
              <a:t>Brown and Blue Circles are priority </a:t>
            </a:r>
            <a:r>
              <a:rPr lang="en-US" sz="2400" dirty="0">
                <a:latin typeface="Lucida Bright" panose="02040602050505020304" pitchFamily="18" charset="0"/>
              </a:rPr>
              <a:t>p</a:t>
            </a:r>
            <a:r>
              <a:rPr lang="en-US" sz="2400" dirty="0" smtClean="0">
                <a:latin typeface="Lucida Bright" panose="02040602050505020304" pitchFamily="18" charset="0"/>
              </a:rPr>
              <a:t>roperties for debris </a:t>
            </a:r>
            <a:r>
              <a:rPr lang="en-US" sz="2400" dirty="0">
                <a:latin typeface="Lucida Bright" panose="02040602050505020304" pitchFamily="18" charset="0"/>
              </a:rPr>
              <a:t>r</a:t>
            </a:r>
            <a:r>
              <a:rPr lang="en-US" sz="2400" dirty="0" smtClean="0">
                <a:latin typeface="Lucida Bright" panose="02040602050505020304" pitchFamily="18" charset="0"/>
              </a:rPr>
              <a:t>emoval  activities scheduled to begin in December</a:t>
            </a:r>
            <a:endParaRPr 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Additional Information on    Phase 2 Debris Removal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scceh.com/Portals/6/Env_Health/CZU_Fire/DebrisRemovaleng.pdf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www.co.santa-cruz.ca.us/FireRecovery/DebrisRemoval/PhaseIIDebrisRemoval.aspx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Burned Area Above </a:t>
            </a:r>
            <a:r>
              <a:rPr lang="en-US" sz="3200" b="1" dirty="0" smtClean="0"/>
              <a:t>Laguna </a:t>
            </a:r>
            <a:r>
              <a:rPr lang="en-US" sz="3200" b="1" dirty="0"/>
              <a:t>and Majors Creeks </a:t>
            </a:r>
            <a:r>
              <a:rPr lang="en-US" sz="3200" b="1" dirty="0" smtClean="0"/>
              <a:t>Near the Laguna </a:t>
            </a:r>
            <a:r>
              <a:rPr lang="en-US" sz="3200" b="1" dirty="0"/>
              <a:t>Diversion</a:t>
            </a:r>
          </a:p>
        </p:txBody>
      </p:sp>
      <p:pic>
        <p:nvPicPr>
          <p:cNvPr id="4" name="image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1402081"/>
            <a:ext cx="6477000" cy="4693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05455" y="117347"/>
            <a:ext cx="6060948" cy="674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292" y="1370350"/>
            <a:ext cx="230616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20" dirty="0">
                <a:latin typeface="Lucida Bright" panose="02040602050505020304" pitchFamily="18" charset="0"/>
                <a:cs typeface="Calibri"/>
              </a:rPr>
              <a:t>Deb</a:t>
            </a:r>
            <a:r>
              <a:rPr sz="3200" b="1" spc="-10" dirty="0">
                <a:latin typeface="Lucida Bright" panose="02040602050505020304" pitchFamily="18" charset="0"/>
                <a:cs typeface="Calibri"/>
              </a:rPr>
              <a:t>r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is</a:t>
            </a:r>
            <a:r>
              <a:rPr sz="3200" b="1" spc="15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F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lo</a:t>
            </a:r>
            <a:r>
              <a:rPr sz="3200" b="1" spc="-25" dirty="0">
                <a:latin typeface="Lucida Bright" panose="02040602050505020304" pitchFamily="18" charset="0"/>
                <a:cs typeface="Calibri"/>
              </a:rPr>
              <a:t>w</a:t>
            </a:r>
            <a:r>
              <a:rPr sz="3200" b="1" spc="5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Ba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sin</a:t>
            </a:r>
            <a:r>
              <a:rPr sz="3200" b="1" spc="10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15" dirty="0" smtClean="0">
                <a:latin typeface="Lucida Bright" panose="02040602050505020304" pitchFamily="18" charset="0"/>
                <a:cs typeface="Calibri"/>
              </a:rPr>
              <a:t>P</a:t>
            </a:r>
            <a:r>
              <a:rPr sz="3200" b="1" spc="-45" dirty="0" smtClean="0">
                <a:latin typeface="Lucida Bright" panose="02040602050505020304" pitchFamily="18" charset="0"/>
                <a:cs typeface="Calibri"/>
              </a:rPr>
              <a:t>r</a:t>
            </a:r>
            <a:r>
              <a:rPr sz="3200" b="1" spc="-20" dirty="0" smtClean="0">
                <a:latin typeface="Lucida Bright" panose="02040602050505020304" pitchFamily="18" charset="0"/>
                <a:cs typeface="Calibri"/>
              </a:rPr>
              <a:t>obabili</a:t>
            </a:r>
            <a:r>
              <a:rPr sz="3200" b="1" spc="-15" dirty="0" smtClean="0">
                <a:latin typeface="Lucida Bright" panose="02040602050505020304" pitchFamily="18" charset="0"/>
                <a:cs typeface="Calibri"/>
              </a:rPr>
              <a:t>ty</a:t>
            </a:r>
            <a:r>
              <a:rPr lang="en-US" sz="3200" b="1" spc="30" dirty="0">
                <a:latin typeface="Lucida Bright" panose="02040602050505020304" pitchFamily="18" charset="0"/>
                <a:cs typeface="Calibri"/>
              </a:rPr>
              <a:t> </a:t>
            </a:r>
            <a:endParaRPr lang="en-US" sz="3200" b="1" spc="30" dirty="0" smtClean="0">
              <a:latin typeface="Lucida Bright" panose="02040602050505020304" pitchFamily="18" charset="0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3200" b="1" spc="-15" dirty="0" smtClean="0">
                <a:latin typeface="Lucida Bright" panose="02040602050505020304" pitchFamily="18" charset="0"/>
                <a:cs typeface="Calibri"/>
              </a:rPr>
              <a:t>≈</a:t>
            </a:r>
            <a:r>
              <a:rPr sz="3200" b="1" spc="15" dirty="0" smtClean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0.2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5</a:t>
            </a:r>
            <a:r>
              <a:rPr sz="3200" b="1" spc="35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in</a:t>
            </a:r>
            <a:r>
              <a:rPr sz="3200" b="1" spc="-10" dirty="0">
                <a:latin typeface="Lucida Bright" panose="02040602050505020304" pitchFamily="18" charset="0"/>
                <a:cs typeface="Calibri"/>
              </a:rPr>
              <a:t>c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he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s</a:t>
            </a:r>
            <a:r>
              <a:rPr sz="3200" b="1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in</a:t>
            </a:r>
            <a:r>
              <a:rPr sz="3200" b="1" spc="10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20" dirty="0">
                <a:latin typeface="Lucida Bright" panose="02040602050505020304" pitchFamily="18" charset="0"/>
                <a:cs typeface="Calibri"/>
              </a:rPr>
              <a:t>1</a:t>
            </a:r>
            <a:r>
              <a:rPr sz="3200" b="1" spc="-15" dirty="0">
                <a:latin typeface="Lucida Bright" panose="02040602050505020304" pitchFamily="18" charset="0"/>
                <a:cs typeface="Calibri"/>
              </a:rPr>
              <a:t>5</a:t>
            </a:r>
            <a:r>
              <a:rPr sz="3200" b="1" spc="25" dirty="0">
                <a:latin typeface="Lucida Bright" panose="02040602050505020304" pitchFamily="18" charset="0"/>
                <a:cs typeface="Calibri"/>
              </a:rPr>
              <a:t> </a:t>
            </a:r>
            <a:r>
              <a:rPr sz="3200" b="1" spc="-20" dirty="0" smtClean="0">
                <a:latin typeface="Lucida Bright" panose="02040602050505020304" pitchFamily="18" charset="0"/>
                <a:cs typeface="Calibri"/>
              </a:rPr>
              <a:t>minu</a:t>
            </a:r>
            <a:r>
              <a:rPr sz="3200" b="1" spc="-45" dirty="0" smtClean="0">
                <a:latin typeface="Lucida Bright" panose="02040602050505020304" pitchFamily="18" charset="0"/>
                <a:cs typeface="Calibri"/>
              </a:rPr>
              <a:t>t</a:t>
            </a:r>
            <a:r>
              <a:rPr sz="3200" b="1" spc="-20" dirty="0" smtClean="0">
                <a:latin typeface="Lucida Bright" panose="02040602050505020304" pitchFamily="18" charset="0"/>
                <a:cs typeface="Calibri"/>
              </a:rPr>
              <a:t>e</a:t>
            </a:r>
            <a:r>
              <a:rPr sz="3200" b="1" spc="-10" dirty="0" smtClean="0">
                <a:latin typeface="Lucida Bright" panose="02040602050505020304" pitchFamily="18" charset="0"/>
                <a:cs typeface="Calibri"/>
              </a:rPr>
              <a:t>s</a:t>
            </a:r>
            <a:endParaRPr sz="3200" dirty="0">
              <a:latin typeface="Lucida Bright" panose="02040602050505020304" pitchFamily="18" charset="0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42545" y="4341779"/>
            <a:ext cx="1819655" cy="2497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4288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Fire response </a:t>
            </a:r>
            <a:br>
              <a:rPr lang="en-US" sz="3600" dirty="0" smtClean="0"/>
            </a:br>
            <a:r>
              <a:rPr lang="en-US" sz="3600" dirty="0" smtClean="0"/>
              <a:t>action planning – </a:t>
            </a:r>
            <a:br>
              <a:rPr lang="en-US" sz="3600" dirty="0" smtClean="0"/>
            </a:br>
            <a:r>
              <a:rPr lang="en-US" sz="3600" dirty="0" smtClean="0"/>
              <a:t>Focusing on three key elements to ensuring safe and reliable supply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54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Lucida Bright" panose="02040602050505020304" pitchFamily="18" charset="0"/>
            </a:endParaRPr>
          </a:p>
          <a:p>
            <a:r>
              <a:rPr lang="en-US" sz="2800" dirty="0" smtClean="0">
                <a:latin typeface="Lucida Bright" panose="02040602050505020304" pitchFamily="18" charset="0"/>
              </a:rPr>
              <a:t>.</a:t>
            </a:r>
            <a:endParaRPr lang="en-US" sz="2800" dirty="0">
              <a:latin typeface="Lucida Bright" panose="02040602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4313843"/>
              </p:ext>
            </p:extLst>
          </p:nvPr>
        </p:nvGraphicFramePr>
        <p:xfrm>
          <a:off x="533400" y="0"/>
          <a:ext cx="8001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6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Water Quality Data Drives Treatment Process Management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Key treatment process parameters can change as a result of run-off or debris flows from burned areas;</a:t>
            </a:r>
          </a:p>
          <a:p>
            <a:r>
              <a:rPr lang="en-US" sz="3000" dirty="0" smtClean="0"/>
              <a:t>Depending on the degree of change, treatment processes can be adjusted or a potentially impaired source can be taken out of service and alternate sources or supplies brought on line.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30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Water Quality Data Collection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135563"/>
          </a:xfrm>
        </p:spPr>
        <p:txBody>
          <a:bodyPr>
            <a:noAutofit/>
          </a:bodyPr>
          <a:lstStyle/>
          <a:p>
            <a:r>
              <a:rPr lang="en-US" sz="3000" dirty="0" smtClean="0"/>
              <a:t>Added water quality sampling locations to make sure we have relevant data from fire impacted areas;</a:t>
            </a:r>
          </a:p>
          <a:p>
            <a:r>
              <a:rPr lang="en-US" sz="3000" dirty="0" smtClean="0"/>
              <a:t>Added water quality parameters to sample for, including benzene, dioxin, furans, and </a:t>
            </a:r>
            <a:r>
              <a:rPr lang="en-US" sz="3000" dirty="0" err="1" smtClean="0"/>
              <a:t>tetrachlorodibenzodioxin</a:t>
            </a:r>
            <a:r>
              <a:rPr lang="en-US" sz="3000" dirty="0" smtClean="0"/>
              <a:t>; 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Increased sampling frequency, including event sampling, to ensure that water quality changes aren’t missed.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51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Treatment Processes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8307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 with higher sediment, nutrient, or organic carbon loading is more challenging to treat;</a:t>
            </a:r>
          </a:p>
          <a:p>
            <a:r>
              <a:rPr lang="en-US" sz="3000" dirty="0" smtClean="0"/>
              <a:t>The Graham Hill Water Treatment Plant’s treatment process is adaptable to changing water quality only up to a certain point.  Beyond that point, the only choice is to let more impaired water bypass the facility and switch to Loch Lomond as a source of supply.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398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338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Action Planning for Water </a:t>
            </a:r>
            <a:r>
              <a:rPr lang="en-US" sz="3200" b="1" dirty="0" smtClean="0"/>
              <a:t>Treatment Has </a:t>
            </a:r>
            <a:r>
              <a:rPr lang="en-US" sz="3200" b="1" dirty="0"/>
              <a:t>F</a:t>
            </a:r>
            <a:r>
              <a:rPr lang="en-US" sz="3200" b="1" dirty="0" smtClean="0"/>
              <a:t>ocused </a:t>
            </a:r>
            <a:r>
              <a:rPr lang="en-US" sz="3200" b="1" dirty="0" smtClean="0"/>
              <a:t>O</a:t>
            </a:r>
            <a:r>
              <a:rPr lang="en-US" sz="3200" b="1" dirty="0" smtClean="0"/>
              <a:t>n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Improving our ability to deal with potentially significantly greater production of solids when treating higher turbidity water; </a:t>
            </a:r>
          </a:p>
          <a:p>
            <a:r>
              <a:rPr lang="en-US" dirty="0" smtClean="0"/>
              <a:t>Working of minimizing the potential for higher formation of disinfectant byproducts in water with higher loads of organic carbon; and </a:t>
            </a:r>
          </a:p>
          <a:p>
            <a:r>
              <a:rPr lang="en-US" dirty="0" smtClean="0"/>
              <a:t>Optimizing every aspect of treatment process performance that we can.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Presentation Overview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 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challenges</a:t>
            </a:r>
          </a:p>
          <a:p>
            <a:endParaRPr lang="en-US" dirty="0" smtClean="0"/>
          </a:p>
          <a:p>
            <a:r>
              <a:rPr lang="en-US" dirty="0" smtClean="0"/>
              <a:t>Actions we are taking to ensure we can continuously achieve 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Reliable Infrastructure -- </a:t>
            </a:r>
            <a:r>
              <a:rPr lang="en-US" sz="3200" b="1" dirty="0" smtClean="0"/>
              <a:t>Critical </a:t>
            </a:r>
            <a:r>
              <a:rPr lang="en-US" sz="3200" b="1" dirty="0" smtClean="0"/>
              <a:t>to </a:t>
            </a:r>
            <a:r>
              <a:rPr lang="en-US" sz="3200" b="1" dirty="0" smtClean="0"/>
              <a:t>A</a:t>
            </a:r>
            <a:r>
              <a:rPr lang="en-US" sz="3200" b="1" dirty="0" smtClean="0"/>
              <a:t>dapting </a:t>
            </a:r>
            <a:r>
              <a:rPr lang="en-US" sz="3200" b="1" dirty="0" smtClean="0"/>
              <a:t>to </a:t>
            </a:r>
            <a:r>
              <a:rPr lang="en-US" sz="3200" b="1" dirty="0" smtClean="0"/>
              <a:t>Changing </a:t>
            </a:r>
            <a:r>
              <a:rPr lang="en-US" sz="3200" b="1" dirty="0" smtClean="0"/>
              <a:t>Cond</a:t>
            </a:r>
            <a:r>
              <a:rPr lang="en-US" sz="3200" b="1" dirty="0" smtClean="0"/>
              <a:t>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373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switch sources from the San Lorenzo River to Loch Lomond, the Newell Creek Pipeline has to </a:t>
            </a:r>
            <a:r>
              <a:rPr lang="en-US" sz="3000" dirty="0" smtClean="0"/>
              <a:t>be available and functional</a:t>
            </a:r>
            <a:r>
              <a:rPr lang="en-US" sz="3000" dirty="0" smtClean="0"/>
              <a:t>. </a:t>
            </a:r>
            <a:endParaRPr lang="en-US" sz="3000" dirty="0" smtClean="0"/>
          </a:p>
          <a:p>
            <a:r>
              <a:rPr lang="en-US" sz="3000" dirty="0" smtClean="0"/>
              <a:t>To ensure adequate supply availability when the river is impaired, the Coast Pump Station and Tait and </a:t>
            </a:r>
            <a:r>
              <a:rPr lang="en-US" sz="3000" dirty="0" err="1" smtClean="0"/>
              <a:t>Beltz</a:t>
            </a:r>
            <a:r>
              <a:rPr lang="en-US" sz="3000" dirty="0" smtClean="0"/>
              <a:t> groundwater resources also must </a:t>
            </a:r>
            <a:r>
              <a:rPr lang="en-US" sz="3000" dirty="0" smtClean="0"/>
              <a:t>be available and functional.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96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Ensuring Reliable Infrastructure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Proactively inspected and addressed all culverts and drainage ditches that could impact system facilities and organized ongoing </a:t>
            </a:r>
            <a:r>
              <a:rPr lang="en-US" sz="3000" dirty="0" smtClean="0"/>
              <a:t>inspections once </a:t>
            </a:r>
            <a:r>
              <a:rPr lang="en-US" sz="3000" dirty="0" smtClean="0"/>
              <a:t>rains begin. </a:t>
            </a:r>
          </a:p>
          <a:p>
            <a:r>
              <a:rPr lang="en-US" sz="3000" dirty="0" smtClean="0"/>
              <a:t>Inspected and proactively coordinated with Soquel Creek regarding potential operation of the O’Neill Ranch intertie.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0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077200" cy="61261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Ensured that the Tait wells could be operated when the San Lorenzo river intake is off-line; </a:t>
            </a:r>
          </a:p>
          <a:p>
            <a:r>
              <a:rPr lang="en-US" sz="3000" dirty="0" smtClean="0"/>
              <a:t>Organized project to address an issue with the </a:t>
            </a:r>
            <a:r>
              <a:rPr lang="en-US" sz="3000" dirty="0" err="1" smtClean="0"/>
              <a:t>Beltz</a:t>
            </a:r>
            <a:r>
              <a:rPr lang="en-US" sz="3000" dirty="0" smtClean="0"/>
              <a:t> Water Treatment Plant;</a:t>
            </a:r>
            <a:endParaRPr lang="en-US" sz="3000" dirty="0"/>
          </a:p>
          <a:p>
            <a:r>
              <a:rPr lang="en-US" sz="3000" dirty="0" smtClean="0"/>
              <a:t>Ordered and received a good inventory of spare parts for use in transmission pipeline repairs for the Newell Creek and North Coast pipelines; and</a:t>
            </a:r>
          </a:p>
          <a:p>
            <a:r>
              <a:rPr lang="en-US" sz="3000" dirty="0" smtClean="0"/>
              <a:t>Located and opened a purchase order for a back-up welder in case our usual welder isn’t available when we need him.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70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Financial Impacts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54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Source water </a:t>
            </a:r>
            <a:r>
              <a:rPr lang="en-US" sz="3000" dirty="0"/>
              <a:t>q</a:t>
            </a:r>
            <a:r>
              <a:rPr lang="en-US" sz="3000" dirty="0" smtClean="0"/>
              <a:t>uality and sediment sampling - $150,000;</a:t>
            </a:r>
          </a:p>
          <a:p>
            <a:r>
              <a:rPr lang="en-US" sz="3000" dirty="0" smtClean="0"/>
              <a:t>Aeration for wash water tank to address higher total organic carbon/disinfection byproducts - $100,000; and </a:t>
            </a:r>
          </a:p>
          <a:p>
            <a:r>
              <a:rPr lang="en-US" sz="3000" dirty="0" smtClean="0"/>
              <a:t>Additional solids handling capability – fiscal impact still being evaluated. </a:t>
            </a:r>
          </a:p>
          <a:p>
            <a:r>
              <a:rPr lang="en-US" sz="3000" dirty="0" smtClean="0"/>
              <a:t>FEMA reimbursement for these costs unlikely at this point.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82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6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 Second Concern is Debris Flows and Source Water Turbidity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221163"/>
          </a:xfrm>
        </p:spPr>
        <p:txBody>
          <a:bodyPr/>
          <a:lstStyle/>
          <a:p>
            <a:r>
              <a:rPr lang="en-US" sz="3000" dirty="0" smtClean="0"/>
              <a:t>Typical winter water quality is more challenging to treat due to increased turbidity from storms;</a:t>
            </a:r>
          </a:p>
          <a:p>
            <a:r>
              <a:rPr lang="en-US" sz="3000" dirty="0" smtClean="0"/>
              <a:t>Post-fire debris flows can increase turbidity, nutrient and carbon loading that makes the water more challenging to treat.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797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Our goal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8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87" y="23446"/>
            <a:ext cx="8001000" cy="104335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Now More Than Ever</a:t>
            </a:r>
            <a:endParaRPr lang="en-US" sz="3600" b="1" dirty="0"/>
          </a:p>
        </p:txBody>
      </p:sp>
      <p:pic>
        <p:nvPicPr>
          <p:cNvPr id="6146" name="Picture 2" descr="Water Quality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7400"/>
            <a:ext cx="7518496" cy="26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74" y="1066800"/>
            <a:ext cx="7743826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A safe, reliable supply of drinking water 24/7/365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challenges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1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"/>
            <a:ext cx="5562600" cy="6896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0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57702" y="152400"/>
            <a:ext cx="3376698" cy="5867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in the CZU Lightning Fire</a:t>
            </a:r>
          </a:p>
          <a:p>
            <a:pPr lvl="1"/>
            <a:r>
              <a:rPr lang="en-US" sz="3000" dirty="0" smtClean="0"/>
              <a:t>Blue lines are watershed </a:t>
            </a:r>
            <a:r>
              <a:rPr lang="en-US" sz="3000" dirty="0" smtClean="0"/>
              <a:t>hydro-graphic </a:t>
            </a:r>
            <a:r>
              <a:rPr lang="en-US" sz="3000" dirty="0" smtClean="0"/>
              <a:t>boundaries</a:t>
            </a:r>
          </a:p>
          <a:p>
            <a:pPr lvl="1"/>
            <a:r>
              <a:rPr lang="en-US" sz="3000" dirty="0" smtClean="0"/>
              <a:t>Red lines is the CZU fire perimeter 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7702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 Key Concern </a:t>
            </a:r>
            <a:r>
              <a:rPr lang="en-US" sz="3600" b="1" dirty="0" smtClean="0"/>
              <a:t>Is </a:t>
            </a:r>
            <a:r>
              <a:rPr lang="en-US" sz="3600" b="1" dirty="0" smtClean="0"/>
              <a:t>Polluted </a:t>
            </a:r>
            <a:r>
              <a:rPr lang="en-US" sz="3600" b="1" dirty="0" smtClean="0"/>
              <a:t>Run-Off From </a:t>
            </a:r>
            <a:r>
              <a:rPr lang="en-US" sz="3600" b="1" dirty="0" smtClean="0"/>
              <a:t>Fire Damaged Areas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San Lorenzo River is the source of the majority of the City’s water supply;</a:t>
            </a:r>
          </a:p>
          <a:p>
            <a:r>
              <a:rPr lang="en-US" dirty="0" smtClean="0"/>
              <a:t>Although the </a:t>
            </a:r>
            <a:r>
              <a:rPr lang="en-US" dirty="0" smtClean="0"/>
              <a:t>San Lorenzo watershed </a:t>
            </a:r>
            <a:r>
              <a:rPr lang="en-US" dirty="0" smtClean="0"/>
              <a:t>was less impacted than other parts of the  burn area, the potential for polluted run-off </a:t>
            </a:r>
            <a:r>
              <a:rPr lang="en-US" dirty="0" smtClean="0"/>
              <a:t>from burned areas is </a:t>
            </a:r>
            <a:r>
              <a:rPr lang="en-US" dirty="0" smtClean="0"/>
              <a:t>real and not insignificant.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king Steps to Help the Community Rebuild | Press Banner Community |  ttownmed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9" y="0"/>
            <a:ext cx="5256521" cy="35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rning Fire Into Water: Fire Preparedness through Forest and Watershed  Re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9231"/>
            <a:ext cx="5175738" cy="34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y Area wildfire updates: A 'little setback' battling CZU Comp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783"/>
            <a:ext cx="4857750" cy="34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y Area wildfire updates: A 'little setback' battling CZU Compl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75"/>
            <a:ext cx="4953000" cy="35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707</Words>
  <Application>Microsoft Office PowerPoint</Application>
  <PresentationFormat>On-screen Show (4:3)</PresentationFormat>
  <Paragraphs>71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</vt:lpstr>
      <vt:lpstr>Presentation Overview</vt:lpstr>
      <vt:lpstr>Our goal</vt:lpstr>
      <vt:lpstr>Now More Than Ever</vt:lpstr>
      <vt:lpstr>The challenges</vt:lpstr>
      <vt:lpstr>PowerPoint Presentation</vt:lpstr>
      <vt:lpstr>PowerPoint Presentation</vt:lpstr>
      <vt:lpstr>A Key Concern Is Polluted Run-Off From Fire Damaged Areas</vt:lpstr>
      <vt:lpstr>PowerPoint Presentation</vt:lpstr>
      <vt:lpstr> </vt:lpstr>
      <vt:lpstr>Additional Information on    Phase 2 Debris Removal</vt:lpstr>
      <vt:lpstr>Burned Area Above Laguna and Majors Creeks Near the Laguna Diversion</vt:lpstr>
      <vt:lpstr>PowerPoint Presentation</vt:lpstr>
      <vt:lpstr>Fire response  action planning –  Focusing on three key elements to ensuring safe and reliable supply</vt:lpstr>
      <vt:lpstr> </vt:lpstr>
      <vt:lpstr>Water Quality Data Drives Treatment Process Management</vt:lpstr>
      <vt:lpstr>Water Quality Data Collection</vt:lpstr>
      <vt:lpstr>Treatment Processes </vt:lpstr>
      <vt:lpstr>Action Planning for Water Treatment Has Focused On:</vt:lpstr>
      <vt:lpstr>Reliable Infrastructure -- Critical to Adapting to Changing Conditions</vt:lpstr>
      <vt:lpstr>Ensuring Reliable Infrastructure</vt:lpstr>
      <vt:lpstr>PowerPoint Presentation</vt:lpstr>
      <vt:lpstr>Financial Impacts</vt:lpstr>
      <vt:lpstr>QUESTIONS</vt:lpstr>
      <vt:lpstr>A Second Concern is Debris Flows and Source Water Turbidity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AdminCTS</dc:creator>
  <cp:lastModifiedBy>Rosemary Menard</cp:lastModifiedBy>
  <cp:revision>78</cp:revision>
  <cp:lastPrinted>2018-04-10T20:13:57Z</cp:lastPrinted>
  <dcterms:created xsi:type="dcterms:W3CDTF">2018-04-08T16:50:11Z</dcterms:created>
  <dcterms:modified xsi:type="dcterms:W3CDTF">2020-11-10T00:37:08Z</dcterms:modified>
</cp:coreProperties>
</file>