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0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7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25963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  <a:lvl2pPr>
              <a:defRPr>
                <a:latin typeface="Lucida Bright" panose="02040602050505020304" pitchFamily="18" charset="0"/>
              </a:defRPr>
            </a:lvl2pPr>
            <a:lvl3pPr>
              <a:defRPr>
                <a:latin typeface="Lucida Bright" panose="02040602050505020304" pitchFamily="18" charset="0"/>
              </a:defRPr>
            </a:lvl3pPr>
            <a:lvl4pPr>
              <a:defRPr>
                <a:latin typeface="Lucida Bright" panose="02040602050505020304" pitchFamily="18" charset="0"/>
              </a:defRPr>
            </a:lvl4pPr>
            <a:lvl5pPr>
              <a:defRPr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3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>
                <a:latin typeface="Lucida Bright" panose="02040602050505020304" pitchFamily="18" charset="0"/>
              </a:defRPr>
            </a:lvl1pPr>
            <a:lvl2pPr>
              <a:defRPr sz="2400">
                <a:latin typeface="Lucida Bright" panose="02040602050505020304" pitchFamily="18" charset="0"/>
              </a:defRPr>
            </a:lvl2pPr>
            <a:lvl3pPr>
              <a:defRPr sz="2000">
                <a:latin typeface="Lucida Bright" panose="02040602050505020304" pitchFamily="18" charset="0"/>
              </a:defRPr>
            </a:lvl3pPr>
            <a:lvl4pPr>
              <a:defRPr sz="1800">
                <a:latin typeface="Lucida Bright" panose="02040602050505020304" pitchFamily="18" charset="0"/>
              </a:defRPr>
            </a:lvl4pPr>
            <a:lvl5pPr>
              <a:defRPr sz="1800">
                <a:latin typeface="Lucida Bright" panose="020406020505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525963"/>
          </a:xfrm>
        </p:spPr>
        <p:txBody>
          <a:bodyPr/>
          <a:lstStyle>
            <a:lvl1pPr>
              <a:defRPr sz="2800">
                <a:latin typeface="Lucida Bright" panose="02040602050505020304" pitchFamily="18" charset="0"/>
              </a:defRPr>
            </a:lvl1pPr>
            <a:lvl2pPr>
              <a:defRPr sz="2400">
                <a:latin typeface="Lucida Bright" panose="02040602050505020304" pitchFamily="18" charset="0"/>
              </a:defRPr>
            </a:lvl2pPr>
            <a:lvl3pPr>
              <a:defRPr sz="2000">
                <a:latin typeface="Lucida Bright" panose="02040602050505020304" pitchFamily="18" charset="0"/>
              </a:defRPr>
            </a:lvl3pPr>
            <a:lvl4pPr>
              <a:defRPr sz="1800">
                <a:latin typeface="Lucida Bright" panose="02040602050505020304" pitchFamily="18" charset="0"/>
              </a:defRPr>
            </a:lvl4pPr>
            <a:lvl5pPr>
              <a:defRPr sz="1800">
                <a:latin typeface="Lucida Bright" panose="020406020505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400F1FC2-B637-4C55-9C6B-DB601E30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9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25963"/>
          </a:xfrm>
        </p:spPr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  <a:lvl2pPr>
              <a:defRPr>
                <a:latin typeface="Lucida Bright" panose="02040602050505020304" pitchFamily="18" charset="0"/>
              </a:defRPr>
            </a:lvl2pPr>
            <a:lvl3pPr>
              <a:defRPr>
                <a:latin typeface="Lucida Bright" panose="02040602050505020304" pitchFamily="18" charset="0"/>
              </a:defRPr>
            </a:lvl3pPr>
            <a:lvl4pPr>
              <a:defRPr>
                <a:latin typeface="Lucida Bright" panose="02040602050505020304" pitchFamily="18" charset="0"/>
              </a:defRPr>
            </a:lvl4pPr>
            <a:lvl5pPr>
              <a:defRPr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400F1FC2-B637-4C55-9C6B-DB601E303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</a:lstStyle>
          <a:p>
            <a:fld id="{66CDCB39-21CD-4832-BF28-F57B5368E90A}" type="datetimeFigureOut">
              <a:rPr lang="en-US" smtClean="0"/>
              <a:pPr/>
              <a:t>4/8/2018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4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5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CB39-21CD-4832-BF28-F57B5368E90A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1FC2-B637-4C55-9C6B-DB601E30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CB39-21CD-4832-BF28-F57B5368E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1FC2-B637-4C55-9C6B-DB601E30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Collaboration on Water Supply Issues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Joint City Council and </a:t>
            </a:r>
          </a:p>
          <a:p>
            <a:r>
              <a:rPr lang="en-US" dirty="0" smtClean="0"/>
              <a:t>Water Commission Meeting </a:t>
            </a:r>
          </a:p>
          <a:p>
            <a:r>
              <a:rPr lang="en-US" dirty="0" smtClean="0"/>
              <a:t>April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21"/>
            <a:ext cx="8001000" cy="1143000"/>
          </a:xfrm>
        </p:spPr>
        <p:txBody>
          <a:bodyPr/>
          <a:lstStyle/>
          <a:p>
            <a:pPr algn="l"/>
            <a:r>
              <a:rPr lang="en-US" dirty="0" smtClean="0"/>
              <a:t>Why Collaborate?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0593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Regional collaboration and coordination </a:t>
            </a:r>
            <a:r>
              <a:rPr lang="en-US" sz="2800" dirty="0" smtClean="0"/>
              <a:t>is strongly supported by both </a:t>
            </a:r>
            <a:r>
              <a:rPr lang="en-US" sz="2800" dirty="0"/>
              <a:t>the state and local </a:t>
            </a:r>
            <a:r>
              <a:rPr lang="en-US" sz="2800" dirty="0" smtClean="0"/>
              <a:t>policy.  Examples include: </a:t>
            </a:r>
            <a:endParaRPr lang="en-US" sz="28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1983 Urban Water Management Planning </a:t>
            </a:r>
            <a:r>
              <a:rPr lang="en-US" sz="2400" dirty="0" smtClean="0"/>
              <a:t>Act and locally developed and adopted UWMPs</a:t>
            </a:r>
            <a:endParaRPr lang="en-US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2002 </a:t>
            </a:r>
            <a:r>
              <a:rPr lang="en-US" sz="2400" dirty="0"/>
              <a:t>Integrated </a:t>
            </a:r>
            <a:r>
              <a:rPr lang="en-US" sz="2400" dirty="0" smtClean="0"/>
              <a:t>Water Regional Management Planning Act, and locally developed and adopted IRWMPs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2015 California Water Plan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2015 Council adopted recommendations of the Water Supply Advisory Committee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Examples of Ongoing Regional Water Supply Planning Collaborations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Integrated Regional Water Management Planning</a:t>
            </a:r>
          </a:p>
          <a:p>
            <a:pPr lvl="1"/>
            <a:r>
              <a:rPr lang="en-US" dirty="0" smtClean="0"/>
              <a:t>2015 Plan Update</a:t>
            </a:r>
          </a:p>
          <a:p>
            <a:pPr lvl="1"/>
            <a:r>
              <a:rPr lang="en-US" dirty="0" smtClean="0"/>
              <a:t>Ongoing Plan implementation – e.g., planning for reliable, affordable water to disadvantaged communities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Sustainable Groundwater Management Act</a:t>
            </a:r>
          </a:p>
          <a:p>
            <a:pPr lvl="1"/>
            <a:r>
              <a:rPr lang="en-US" dirty="0" smtClean="0"/>
              <a:t>Active engagement in both the Santa Cruz Mid-County and Santa Margarita Groundwater Agencies and Groundwater Sustainability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1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2652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Implementing  Council Adopted WSAC Recommendations related to Regional Planning: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2017 MOA with Santa Margarita basin water districts and the County to explore conjunctive use of surface and groundwater in the basin</a:t>
            </a:r>
          </a:p>
          <a:p>
            <a:pPr lvl="1"/>
            <a:r>
              <a:rPr lang="en-US" sz="2600" dirty="0" smtClean="0"/>
              <a:t>Focus on water supply availability and infrastructure 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2016 MOU with Soquel Creek Water District for pilot program on water transfers </a:t>
            </a:r>
          </a:p>
          <a:p>
            <a:pPr lvl="1"/>
            <a:r>
              <a:rPr lang="en-US" dirty="0" smtClean="0"/>
              <a:t>Significant ongoing efforts focused on water quality compatibility;</a:t>
            </a:r>
          </a:p>
          <a:p>
            <a:pPr lvl="1"/>
            <a:r>
              <a:rPr lang="en-US" dirty="0" smtClean="0"/>
              <a:t>Ongoing operational analysis and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8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Regional </a:t>
            </a:r>
            <a:r>
              <a:rPr lang="en-US" sz="2800" b="1" dirty="0"/>
              <a:t>e</a:t>
            </a:r>
            <a:r>
              <a:rPr lang="en-US" sz="2800" b="1" dirty="0" smtClean="0"/>
              <a:t>fforts related to natural resources planning and management: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ong term monitoring for juvenile steelhead in regional streams</a:t>
            </a:r>
          </a:p>
          <a:p>
            <a:pPr lvl="1"/>
            <a:r>
              <a:rPr lang="en-US" dirty="0" smtClean="0"/>
              <a:t>Focused on understanding long term population trends for  threatened steelhead trout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San Lorenzo 2025, a regional partnership focused on overall watershed health and improving aquatic ecosystems</a:t>
            </a:r>
          </a:p>
          <a:p>
            <a:pPr lvl="1"/>
            <a:r>
              <a:rPr lang="en-US" dirty="0" smtClean="0"/>
              <a:t>Focused on obtaining funding for existing projects and strategy</a:t>
            </a:r>
          </a:p>
        </p:txBody>
      </p:sp>
    </p:spTree>
    <p:extLst>
      <p:ext uri="{BB962C8B-B14F-4D97-AF65-F5344CB8AC3E}">
        <p14:creationId xmlns:p14="http://schemas.microsoft.com/office/powerpoint/2010/main" val="330704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3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253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Regional Collaboration on Water Supply Issues</vt:lpstr>
      <vt:lpstr>Why Collaborate?</vt:lpstr>
      <vt:lpstr>Examples of Ongoing Regional Water Supply Planning Collaborations</vt:lpstr>
      <vt:lpstr>Implementing  Council Adopted WSAC Recommendations related to Regional Planning:</vt:lpstr>
      <vt:lpstr>Regional efforts related to natural resources planning and management: 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AdminCTS</dc:creator>
  <cp:lastModifiedBy>AdminCTS</cp:lastModifiedBy>
  <cp:revision>9</cp:revision>
  <dcterms:created xsi:type="dcterms:W3CDTF">2018-04-08T16:50:11Z</dcterms:created>
  <dcterms:modified xsi:type="dcterms:W3CDTF">2018-04-08T20:43:36Z</dcterms:modified>
</cp:coreProperties>
</file>