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3" r:id="rId2"/>
    <p:sldId id="359" r:id="rId3"/>
    <p:sldId id="396" r:id="rId4"/>
    <p:sldId id="400" r:id="rId5"/>
    <p:sldId id="397" r:id="rId6"/>
    <p:sldId id="398" r:id="rId7"/>
    <p:sldId id="399" r:id="rId8"/>
    <p:sldId id="402" r:id="rId9"/>
    <p:sldId id="401" r:id="rId10"/>
    <p:sldId id="405" r:id="rId11"/>
    <p:sldId id="406" r:id="rId12"/>
    <p:sldId id="413" r:id="rId13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FFFF"/>
    <a:srgbClr val="2E75B6"/>
    <a:srgbClr val="41719C"/>
    <a:srgbClr val="548235"/>
    <a:srgbClr val="00B0F0"/>
    <a:srgbClr val="FBE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4629" autoAdjust="0"/>
  </p:normalViewPr>
  <p:slideViewPr>
    <p:cSldViewPr snapToGrid="0" showGuides="1">
      <p:cViewPr>
        <p:scale>
          <a:sx n="118" d="100"/>
          <a:sy n="118" d="100"/>
        </p:scale>
        <p:origin x="-72" y="-10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21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26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26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F1525-AEDA-49D9-B97E-6DE42C0D7144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1870"/>
            <a:ext cx="3038475" cy="4626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1870"/>
            <a:ext cx="3038475" cy="4626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43EE8-04FE-47C8-A47E-A95557FE7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23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EE3B2-45F6-444A-8D99-E2907AC00865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1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1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A3D20-B880-4E58-9A6E-8F2F816C0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61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A3D20-B880-4E58-9A6E-8F2F816C00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Santa Cruz Department of Planning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Santa Cruz Department of Planning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0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Santa Cruz Department of Planning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4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Santa Cruz Department of Planning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Santa Cruz Department of Planning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5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Santa Cruz Department of Planning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2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5/7/2015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Santa Cruz Department of Planning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7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5/7/2015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Santa Cruz Department of Planning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2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Santa Cruz Department of Planning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2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Santa Cruz Department of Planning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2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Santa Cruz Department of Planning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6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Santa Cruz Department of Planning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8937-5A40-4CB4-86E2-753D96B9E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2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 t="-14269" r="78" b="21362"/>
          <a:stretch/>
        </p:blipFill>
        <p:spPr>
          <a:xfrm>
            <a:off x="10" y="-1266513"/>
            <a:ext cx="12191999" cy="812451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82812" y="2963226"/>
            <a:ext cx="916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Freeform 11"/>
          <p:cNvSpPr/>
          <p:nvPr/>
        </p:nvSpPr>
        <p:spPr>
          <a:xfrm>
            <a:off x="3318751" y="762264"/>
            <a:ext cx="4812991" cy="4340956"/>
          </a:xfrm>
          <a:custGeom>
            <a:avLst/>
            <a:gdLst>
              <a:gd name="connsiteX0" fmla="*/ 1381125 w 3000375"/>
              <a:gd name="connsiteY0" fmla="*/ 352425 h 3305175"/>
              <a:gd name="connsiteX1" fmla="*/ 2295525 w 3000375"/>
              <a:gd name="connsiteY1" fmla="*/ 485775 h 3305175"/>
              <a:gd name="connsiteX2" fmla="*/ 2486025 w 3000375"/>
              <a:gd name="connsiteY2" fmla="*/ 0 h 3305175"/>
              <a:gd name="connsiteX3" fmla="*/ 3000375 w 3000375"/>
              <a:gd name="connsiteY3" fmla="*/ 76200 h 3305175"/>
              <a:gd name="connsiteX4" fmla="*/ 1685925 w 3000375"/>
              <a:gd name="connsiteY4" fmla="*/ 3305175 h 3305175"/>
              <a:gd name="connsiteX5" fmla="*/ 0 w 3000375"/>
              <a:gd name="connsiteY5" fmla="*/ 2867025 h 3305175"/>
              <a:gd name="connsiteX6" fmla="*/ 1381125 w 3000375"/>
              <a:gd name="connsiteY6" fmla="*/ 352425 h 3305175"/>
              <a:gd name="connsiteX0" fmla="*/ 1381125 w 3000375"/>
              <a:gd name="connsiteY0" fmla="*/ 1388206 h 4340956"/>
              <a:gd name="connsiteX1" fmla="*/ 2295525 w 3000375"/>
              <a:gd name="connsiteY1" fmla="*/ 1521556 h 4340956"/>
              <a:gd name="connsiteX2" fmla="*/ 2850167 w 3000375"/>
              <a:gd name="connsiteY2" fmla="*/ 0 h 4340956"/>
              <a:gd name="connsiteX3" fmla="*/ 3000375 w 3000375"/>
              <a:gd name="connsiteY3" fmla="*/ 1111981 h 4340956"/>
              <a:gd name="connsiteX4" fmla="*/ 1685925 w 3000375"/>
              <a:gd name="connsiteY4" fmla="*/ 4340956 h 4340956"/>
              <a:gd name="connsiteX5" fmla="*/ 0 w 3000375"/>
              <a:gd name="connsiteY5" fmla="*/ 3902806 h 4340956"/>
              <a:gd name="connsiteX6" fmla="*/ 1381125 w 3000375"/>
              <a:gd name="connsiteY6" fmla="*/ 1388206 h 4340956"/>
              <a:gd name="connsiteX0" fmla="*/ 1381125 w 3445437"/>
              <a:gd name="connsiteY0" fmla="*/ 1388206 h 4340956"/>
              <a:gd name="connsiteX1" fmla="*/ 2295525 w 3445437"/>
              <a:gd name="connsiteY1" fmla="*/ 1521556 h 4340956"/>
              <a:gd name="connsiteX2" fmla="*/ 2850167 w 3445437"/>
              <a:gd name="connsiteY2" fmla="*/ 0 h 4340956"/>
              <a:gd name="connsiteX3" fmla="*/ 3445437 w 3445437"/>
              <a:gd name="connsiteY3" fmla="*/ 51924 h 4340956"/>
              <a:gd name="connsiteX4" fmla="*/ 1685925 w 3445437"/>
              <a:gd name="connsiteY4" fmla="*/ 4340956 h 4340956"/>
              <a:gd name="connsiteX5" fmla="*/ 0 w 3445437"/>
              <a:gd name="connsiteY5" fmla="*/ 3902806 h 4340956"/>
              <a:gd name="connsiteX6" fmla="*/ 1381125 w 3445437"/>
              <a:gd name="connsiteY6" fmla="*/ 1388206 h 4340956"/>
              <a:gd name="connsiteX0" fmla="*/ 0 w 4346266"/>
              <a:gd name="connsiteY0" fmla="*/ 1048341 h 4340956"/>
              <a:gd name="connsiteX1" fmla="*/ 3196354 w 4346266"/>
              <a:gd name="connsiteY1" fmla="*/ 1521556 h 4340956"/>
              <a:gd name="connsiteX2" fmla="*/ 3750996 w 4346266"/>
              <a:gd name="connsiteY2" fmla="*/ 0 h 4340956"/>
              <a:gd name="connsiteX3" fmla="*/ 4346266 w 4346266"/>
              <a:gd name="connsiteY3" fmla="*/ 51924 h 4340956"/>
              <a:gd name="connsiteX4" fmla="*/ 2586754 w 4346266"/>
              <a:gd name="connsiteY4" fmla="*/ 4340956 h 4340956"/>
              <a:gd name="connsiteX5" fmla="*/ 900829 w 4346266"/>
              <a:gd name="connsiteY5" fmla="*/ 3902806 h 4340956"/>
              <a:gd name="connsiteX6" fmla="*/ 0 w 4346266"/>
              <a:gd name="connsiteY6" fmla="*/ 1048341 h 4340956"/>
              <a:gd name="connsiteX0" fmla="*/ 1874740 w 6221006"/>
              <a:gd name="connsiteY0" fmla="*/ 1048341 h 4340956"/>
              <a:gd name="connsiteX1" fmla="*/ 5071094 w 6221006"/>
              <a:gd name="connsiteY1" fmla="*/ 1521556 h 4340956"/>
              <a:gd name="connsiteX2" fmla="*/ 5625736 w 6221006"/>
              <a:gd name="connsiteY2" fmla="*/ 0 h 4340956"/>
              <a:gd name="connsiteX3" fmla="*/ 6221006 w 6221006"/>
              <a:gd name="connsiteY3" fmla="*/ 51924 h 4340956"/>
              <a:gd name="connsiteX4" fmla="*/ 4461494 w 6221006"/>
              <a:gd name="connsiteY4" fmla="*/ 4340956 h 4340956"/>
              <a:gd name="connsiteX5" fmla="*/ 0 w 6221006"/>
              <a:gd name="connsiteY5" fmla="*/ 3360640 h 4340956"/>
              <a:gd name="connsiteX6" fmla="*/ 1874740 w 6221006"/>
              <a:gd name="connsiteY6" fmla="*/ 1048341 h 4340956"/>
              <a:gd name="connsiteX0" fmla="*/ 3031901 w 6221006"/>
              <a:gd name="connsiteY0" fmla="*/ 1226365 h 4340956"/>
              <a:gd name="connsiteX1" fmla="*/ 5071094 w 6221006"/>
              <a:gd name="connsiteY1" fmla="*/ 1521556 h 4340956"/>
              <a:gd name="connsiteX2" fmla="*/ 5625736 w 6221006"/>
              <a:gd name="connsiteY2" fmla="*/ 0 h 4340956"/>
              <a:gd name="connsiteX3" fmla="*/ 6221006 w 6221006"/>
              <a:gd name="connsiteY3" fmla="*/ 51924 h 4340956"/>
              <a:gd name="connsiteX4" fmla="*/ 4461494 w 6221006"/>
              <a:gd name="connsiteY4" fmla="*/ 4340956 h 4340956"/>
              <a:gd name="connsiteX5" fmla="*/ 0 w 6221006"/>
              <a:gd name="connsiteY5" fmla="*/ 3360640 h 4340956"/>
              <a:gd name="connsiteX6" fmla="*/ 3031901 w 6221006"/>
              <a:gd name="connsiteY6" fmla="*/ 1226365 h 4340956"/>
              <a:gd name="connsiteX0" fmla="*/ 1623886 w 4812991"/>
              <a:gd name="connsiteY0" fmla="*/ 1226365 h 4340956"/>
              <a:gd name="connsiteX1" fmla="*/ 3663079 w 4812991"/>
              <a:gd name="connsiteY1" fmla="*/ 1521556 h 4340956"/>
              <a:gd name="connsiteX2" fmla="*/ 4217721 w 4812991"/>
              <a:gd name="connsiteY2" fmla="*/ 0 h 4340956"/>
              <a:gd name="connsiteX3" fmla="*/ 4812991 w 4812991"/>
              <a:gd name="connsiteY3" fmla="*/ 51924 h 4340956"/>
              <a:gd name="connsiteX4" fmla="*/ 3053479 w 4812991"/>
              <a:gd name="connsiteY4" fmla="*/ 4340956 h 4340956"/>
              <a:gd name="connsiteX5" fmla="*/ 0 w 4812991"/>
              <a:gd name="connsiteY5" fmla="*/ 3692413 h 4340956"/>
              <a:gd name="connsiteX6" fmla="*/ 1623886 w 4812991"/>
              <a:gd name="connsiteY6" fmla="*/ 1226365 h 4340956"/>
              <a:gd name="connsiteX0" fmla="*/ 1559149 w 4812991"/>
              <a:gd name="connsiteY0" fmla="*/ 1210181 h 4340956"/>
              <a:gd name="connsiteX1" fmla="*/ 3663079 w 4812991"/>
              <a:gd name="connsiteY1" fmla="*/ 1521556 h 4340956"/>
              <a:gd name="connsiteX2" fmla="*/ 4217721 w 4812991"/>
              <a:gd name="connsiteY2" fmla="*/ 0 h 4340956"/>
              <a:gd name="connsiteX3" fmla="*/ 4812991 w 4812991"/>
              <a:gd name="connsiteY3" fmla="*/ 51924 h 4340956"/>
              <a:gd name="connsiteX4" fmla="*/ 3053479 w 4812991"/>
              <a:gd name="connsiteY4" fmla="*/ 4340956 h 4340956"/>
              <a:gd name="connsiteX5" fmla="*/ 0 w 4812991"/>
              <a:gd name="connsiteY5" fmla="*/ 3692413 h 4340956"/>
              <a:gd name="connsiteX6" fmla="*/ 1559149 w 4812991"/>
              <a:gd name="connsiteY6" fmla="*/ 1210181 h 4340956"/>
              <a:gd name="connsiteX0" fmla="*/ 1559149 w 4812991"/>
              <a:gd name="connsiteY0" fmla="*/ 1291102 h 4340956"/>
              <a:gd name="connsiteX1" fmla="*/ 3663079 w 4812991"/>
              <a:gd name="connsiteY1" fmla="*/ 1521556 h 4340956"/>
              <a:gd name="connsiteX2" fmla="*/ 4217721 w 4812991"/>
              <a:gd name="connsiteY2" fmla="*/ 0 h 4340956"/>
              <a:gd name="connsiteX3" fmla="*/ 4812991 w 4812991"/>
              <a:gd name="connsiteY3" fmla="*/ 51924 h 4340956"/>
              <a:gd name="connsiteX4" fmla="*/ 3053479 w 4812991"/>
              <a:gd name="connsiteY4" fmla="*/ 4340956 h 4340956"/>
              <a:gd name="connsiteX5" fmla="*/ 0 w 4812991"/>
              <a:gd name="connsiteY5" fmla="*/ 3692413 h 4340956"/>
              <a:gd name="connsiteX6" fmla="*/ 1559149 w 4812991"/>
              <a:gd name="connsiteY6" fmla="*/ 1291102 h 4340956"/>
              <a:gd name="connsiteX0" fmla="*/ 1559149 w 4812991"/>
              <a:gd name="connsiteY0" fmla="*/ 1291102 h 4340956"/>
              <a:gd name="connsiteX1" fmla="*/ 3630711 w 4812991"/>
              <a:gd name="connsiteY1" fmla="*/ 1570108 h 4340956"/>
              <a:gd name="connsiteX2" fmla="*/ 4217721 w 4812991"/>
              <a:gd name="connsiteY2" fmla="*/ 0 h 4340956"/>
              <a:gd name="connsiteX3" fmla="*/ 4812991 w 4812991"/>
              <a:gd name="connsiteY3" fmla="*/ 51924 h 4340956"/>
              <a:gd name="connsiteX4" fmla="*/ 3053479 w 4812991"/>
              <a:gd name="connsiteY4" fmla="*/ 4340956 h 4340956"/>
              <a:gd name="connsiteX5" fmla="*/ 0 w 4812991"/>
              <a:gd name="connsiteY5" fmla="*/ 3692413 h 4340956"/>
              <a:gd name="connsiteX6" fmla="*/ 1559149 w 4812991"/>
              <a:gd name="connsiteY6" fmla="*/ 1291102 h 4340956"/>
              <a:gd name="connsiteX0" fmla="*/ 1559149 w 4812991"/>
              <a:gd name="connsiteY0" fmla="*/ 1291102 h 4340956"/>
              <a:gd name="connsiteX1" fmla="*/ 3663080 w 4812991"/>
              <a:gd name="connsiteY1" fmla="*/ 1513464 h 4340956"/>
              <a:gd name="connsiteX2" fmla="*/ 4217721 w 4812991"/>
              <a:gd name="connsiteY2" fmla="*/ 0 h 4340956"/>
              <a:gd name="connsiteX3" fmla="*/ 4812991 w 4812991"/>
              <a:gd name="connsiteY3" fmla="*/ 51924 h 4340956"/>
              <a:gd name="connsiteX4" fmla="*/ 3053479 w 4812991"/>
              <a:gd name="connsiteY4" fmla="*/ 4340956 h 4340956"/>
              <a:gd name="connsiteX5" fmla="*/ 0 w 4812991"/>
              <a:gd name="connsiteY5" fmla="*/ 3692413 h 4340956"/>
              <a:gd name="connsiteX6" fmla="*/ 1559149 w 4812991"/>
              <a:gd name="connsiteY6" fmla="*/ 1291102 h 4340956"/>
              <a:gd name="connsiteX0" fmla="*/ 1648162 w 4812991"/>
              <a:gd name="connsiteY0" fmla="*/ 1234458 h 4340956"/>
              <a:gd name="connsiteX1" fmla="*/ 3663080 w 4812991"/>
              <a:gd name="connsiteY1" fmla="*/ 1513464 h 4340956"/>
              <a:gd name="connsiteX2" fmla="*/ 4217721 w 4812991"/>
              <a:gd name="connsiteY2" fmla="*/ 0 h 4340956"/>
              <a:gd name="connsiteX3" fmla="*/ 4812991 w 4812991"/>
              <a:gd name="connsiteY3" fmla="*/ 51924 h 4340956"/>
              <a:gd name="connsiteX4" fmla="*/ 3053479 w 4812991"/>
              <a:gd name="connsiteY4" fmla="*/ 4340956 h 4340956"/>
              <a:gd name="connsiteX5" fmla="*/ 0 w 4812991"/>
              <a:gd name="connsiteY5" fmla="*/ 3692413 h 4340956"/>
              <a:gd name="connsiteX6" fmla="*/ 1648162 w 4812991"/>
              <a:gd name="connsiteY6" fmla="*/ 1234458 h 4340956"/>
              <a:gd name="connsiteX0" fmla="*/ 1648162 w 4812991"/>
              <a:gd name="connsiteY0" fmla="*/ 1258735 h 4340956"/>
              <a:gd name="connsiteX1" fmla="*/ 3663080 w 4812991"/>
              <a:gd name="connsiteY1" fmla="*/ 1513464 h 4340956"/>
              <a:gd name="connsiteX2" fmla="*/ 4217721 w 4812991"/>
              <a:gd name="connsiteY2" fmla="*/ 0 h 4340956"/>
              <a:gd name="connsiteX3" fmla="*/ 4812991 w 4812991"/>
              <a:gd name="connsiteY3" fmla="*/ 51924 h 4340956"/>
              <a:gd name="connsiteX4" fmla="*/ 3053479 w 4812991"/>
              <a:gd name="connsiteY4" fmla="*/ 4340956 h 4340956"/>
              <a:gd name="connsiteX5" fmla="*/ 0 w 4812991"/>
              <a:gd name="connsiteY5" fmla="*/ 3692413 h 4340956"/>
              <a:gd name="connsiteX6" fmla="*/ 1648162 w 4812991"/>
              <a:gd name="connsiteY6" fmla="*/ 1258735 h 4340956"/>
              <a:gd name="connsiteX0" fmla="*/ 1656254 w 4812991"/>
              <a:gd name="connsiteY0" fmla="*/ 1315379 h 4340956"/>
              <a:gd name="connsiteX1" fmla="*/ 3663080 w 4812991"/>
              <a:gd name="connsiteY1" fmla="*/ 1513464 h 4340956"/>
              <a:gd name="connsiteX2" fmla="*/ 4217721 w 4812991"/>
              <a:gd name="connsiteY2" fmla="*/ 0 h 4340956"/>
              <a:gd name="connsiteX3" fmla="*/ 4812991 w 4812991"/>
              <a:gd name="connsiteY3" fmla="*/ 51924 h 4340956"/>
              <a:gd name="connsiteX4" fmla="*/ 3053479 w 4812991"/>
              <a:gd name="connsiteY4" fmla="*/ 4340956 h 4340956"/>
              <a:gd name="connsiteX5" fmla="*/ 0 w 4812991"/>
              <a:gd name="connsiteY5" fmla="*/ 3692413 h 4340956"/>
              <a:gd name="connsiteX6" fmla="*/ 1656254 w 4812991"/>
              <a:gd name="connsiteY6" fmla="*/ 1315379 h 4340956"/>
              <a:gd name="connsiteX0" fmla="*/ 1656254 w 4812991"/>
              <a:gd name="connsiteY0" fmla="*/ 1315379 h 4340956"/>
              <a:gd name="connsiteX1" fmla="*/ 3663080 w 4812991"/>
              <a:gd name="connsiteY1" fmla="*/ 1537740 h 4340956"/>
              <a:gd name="connsiteX2" fmla="*/ 4217721 w 4812991"/>
              <a:gd name="connsiteY2" fmla="*/ 0 h 4340956"/>
              <a:gd name="connsiteX3" fmla="*/ 4812991 w 4812991"/>
              <a:gd name="connsiteY3" fmla="*/ 51924 h 4340956"/>
              <a:gd name="connsiteX4" fmla="*/ 3053479 w 4812991"/>
              <a:gd name="connsiteY4" fmla="*/ 4340956 h 4340956"/>
              <a:gd name="connsiteX5" fmla="*/ 0 w 4812991"/>
              <a:gd name="connsiteY5" fmla="*/ 3692413 h 4340956"/>
              <a:gd name="connsiteX6" fmla="*/ 1656254 w 4812991"/>
              <a:gd name="connsiteY6" fmla="*/ 1315379 h 434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2991" h="4340956">
                <a:moveTo>
                  <a:pt x="1656254" y="1315379"/>
                </a:moveTo>
                <a:lnTo>
                  <a:pt x="3663080" y="1537740"/>
                </a:lnTo>
                <a:lnTo>
                  <a:pt x="4217721" y="0"/>
                </a:lnTo>
                <a:lnTo>
                  <a:pt x="4812991" y="51924"/>
                </a:lnTo>
                <a:lnTo>
                  <a:pt x="3053479" y="4340956"/>
                </a:lnTo>
                <a:lnTo>
                  <a:pt x="0" y="3692413"/>
                </a:lnTo>
                <a:lnTo>
                  <a:pt x="1656254" y="1315379"/>
                </a:lnTo>
                <a:close/>
              </a:path>
            </a:pathLst>
          </a:custGeom>
          <a:noFill/>
          <a:ln w="762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6915158" y="907910"/>
            <a:ext cx="2009775" cy="4324350"/>
          </a:xfrm>
          <a:custGeom>
            <a:avLst/>
            <a:gdLst>
              <a:gd name="connsiteX0" fmla="*/ 1381125 w 2009775"/>
              <a:gd name="connsiteY0" fmla="*/ 0 h 4324350"/>
              <a:gd name="connsiteX1" fmla="*/ 9525 w 2009775"/>
              <a:gd name="connsiteY1" fmla="*/ 4038600 h 4324350"/>
              <a:gd name="connsiteX2" fmla="*/ 9525 w 2009775"/>
              <a:gd name="connsiteY2" fmla="*/ 4181475 h 4324350"/>
              <a:gd name="connsiteX3" fmla="*/ 95250 w 2009775"/>
              <a:gd name="connsiteY3" fmla="*/ 4286250 h 4324350"/>
              <a:gd name="connsiteX4" fmla="*/ 323850 w 2009775"/>
              <a:gd name="connsiteY4" fmla="*/ 4324350 h 4324350"/>
              <a:gd name="connsiteX5" fmla="*/ 962025 w 2009775"/>
              <a:gd name="connsiteY5" fmla="*/ 4276725 h 4324350"/>
              <a:gd name="connsiteX6" fmla="*/ 990600 w 2009775"/>
              <a:gd name="connsiteY6" fmla="*/ 4124325 h 4324350"/>
              <a:gd name="connsiteX7" fmla="*/ 1085850 w 2009775"/>
              <a:gd name="connsiteY7" fmla="*/ 2686050 h 4324350"/>
              <a:gd name="connsiteX8" fmla="*/ 1495425 w 2009775"/>
              <a:gd name="connsiteY8" fmla="*/ 1381125 h 4324350"/>
              <a:gd name="connsiteX9" fmla="*/ 1695450 w 2009775"/>
              <a:gd name="connsiteY9" fmla="*/ 1019175 h 4324350"/>
              <a:gd name="connsiteX10" fmla="*/ 1933575 w 2009775"/>
              <a:gd name="connsiteY10" fmla="*/ 466725 h 4324350"/>
              <a:gd name="connsiteX11" fmla="*/ 2009775 w 2009775"/>
              <a:gd name="connsiteY11" fmla="*/ 342900 h 4324350"/>
              <a:gd name="connsiteX12" fmla="*/ 1971675 w 2009775"/>
              <a:gd name="connsiteY12" fmla="*/ 38100 h 4324350"/>
              <a:gd name="connsiteX13" fmla="*/ 1457325 w 2009775"/>
              <a:gd name="connsiteY13" fmla="*/ 0 h 4324350"/>
              <a:gd name="connsiteX14" fmla="*/ 0 w 2009775"/>
              <a:gd name="connsiteY14" fmla="*/ 4019550 h 4324350"/>
              <a:gd name="connsiteX15" fmla="*/ 9525 w 2009775"/>
              <a:gd name="connsiteY15" fmla="*/ 4171950 h 4324350"/>
              <a:gd name="connsiteX16" fmla="*/ 19050 w 2009775"/>
              <a:gd name="connsiteY16" fmla="*/ 4267200 h 4324350"/>
              <a:gd name="connsiteX17" fmla="*/ 419100 w 2009775"/>
              <a:gd name="connsiteY17" fmla="*/ 4295775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09775" h="4324350">
                <a:moveTo>
                  <a:pt x="1381125" y="0"/>
                </a:moveTo>
                <a:lnTo>
                  <a:pt x="9525" y="4038600"/>
                </a:lnTo>
                <a:lnTo>
                  <a:pt x="9525" y="4181475"/>
                </a:lnTo>
                <a:lnTo>
                  <a:pt x="95250" y="4286250"/>
                </a:lnTo>
                <a:lnTo>
                  <a:pt x="323850" y="4324350"/>
                </a:lnTo>
                <a:lnTo>
                  <a:pt x="962025" y="4276725"/>
                </a:lnTo>
                <a:lnTo>
                  <a:pt x="990600" y="4124325"/>
                </a:lnTo>
                <a:lnTo>
                  <a:pt x="1085850" y="2686050"/>
                </a:lnTo>
                <a:lnTo>
                  <a:pt x="1495425" y="1381125"/>
                </a:lnTo>
                <a:lnTo>
                  <a:pt x="1695450" y="1019175"/>
                </a:lnTo>
                <a:lnTo>
                  <a:pt x="1933575" y="466725"/>
                </a:lnTo>
                <a:lnTo>
                  <a:pt x="2009775" y="342900"/>
                </a:lnTo>
                <a:lnTo>
                  <a:pt x="1971675" y="38100"/>
                </a:lnTo>
                <a:lnTo>
                  <a:pt x="1457325" y="0"/>
                </a:lnTo>
                <a:lnTo>
                  <a:pt x="0" y="4019550"/>
                </a:lnTo>
                <a:lnTo>
                  <a:pt x="9525" y="4171950"/>
                </a:lnTo>
                <a:lnTo>
                  <a:pt x="19050" y="4267200"/>
                </a:lnTo>
                <a:lnTo>
                  <a:pt x="419100" y="4295775"/>
                </a:ln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2964" y="1562850"/>
            <a:ext cx="11748408" cy="1938992"/>
          </a:xfrm>
          <a:prstGeom prst="rect">
            <a:avLst/>
          </a:prstGeom>
          <a:noFill/>
          <a:effectLst>
            <a:outerShdw blurRad="50800" dist="63500" dir="2400000" sx="53000" sy="53000" algn="tl" rotWithShape="0">
              <a:prstClr val="black">
                <a:alpha val="5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Downtown </a:t>
            </a:r>
            <a:r>
              <a:rPr lang="en-US" sz="4800" b="1" strike="sng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4800"/>
              </a:lnSpc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Standard Amendments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964" y="4995498"/>
            <a:ext cx="7703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Santa Cruz Planning Commission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July 21, 2016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3"/>
          <p:cNvSpPr txBox="1">
            <a:spLocks noChangeArrowheads="1"/>
          </p:cNvSpPr>
          <p:nvPr/>
        </p:nvSpPr>
        <p:spPr bwMode="auto">
          <a:xfrm>
            <a:off x="1488944" y="144319"/>
            <a:ext cx="9354393" cy="42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  <a:spcBef>
                <a:spcPct val="50000"/>
              </a:spcBef>
              <a:defRPr/>
            </a:pPr>
            <a:r>
              <a:rPr lang="en-US" altLang="en-US" sz="3200" dirty="0" smtClean="0">
                <a:solidFill>
                  <a:srgbClr val="4171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Summary of Ad-Hoc Committee Discussion</a:t>
            </a:r>
            <a:endParaRPr lang="en-US" altLang="en-US" sz="3200" dirty="0">
              <a:solidFill>
                <a:srgbClr val="41719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091" y="1018349"/>
            <a:ext cx="109970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25095" lvl="0"/>
            <a:r>
              <a:rPr lang="en-US" u="sng" spc="-15" dirty="0" smtClean="0">
                <a:solidFill>
                  <a:prstClr val="black"/>
                </a:solidFill>
                <a:latin typeface="Times New Roman"/>
                <a:ea typeface="Times New Roman"/>
              </a:rPr>
              <a:t>ADDITIONAL HEIGHT ZONES</a:t>
            </a: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R="125095">
              <a:tabLst>
                <a:tab pos="457200" algn="l"/>
                <a:tab pos="914400" algn="l"/>
              </a:tabLst>
            </a:pPr>
            <a:endParaRPr lang="en-US" u="sng" spc="-20" dirty="0">
              <a:latin typeface="Times New Roman"/>
              <a:ea typeface="Times New Roman"/>
              <a:cs typeface="Times New Roman"/>
            </a:endParaRPr>
          </a:p>
          <a:p>
            <a:pPr marR="125095">
              <a:tabLst>
                <a:tab pos="457200" algn="l"/>
                <a:tab pos="914400" algn="l"/>
              </a:tabLst>
            </a:pPr>
            <a:r>
              <a:rPr lang="en-US" u="sng" spc="-20" dirty="0" smtClean="0">
                <a:latin typeface="Times New Roman"/>
                <a:ea typeface="Times New Roman"/>
                <a:cs typeface="Times New Roman"/>
              </a:rPr>
              <a:t>Skyline </a:t>
            </a:r>
            <a:r>
              <a:rPr lang="en-US" u="sng" spc="-20" dirty="0">
                <a:latin typeface="Times New Roman"/>
                <a:ea typeface="Times New Roman"/>
                <a:cs typeface="Times New Roman"/>
              </a:rPr>
              <a:t>Architectural </a:t>
            </a:r>
            <a:r>
              <a:rPr lang="en-US" u="sng" spc="-20" dirty="0" smtClean="0">
                <a:latin typeface="Times New Roman"/>
                <a:ea typeface="Times New Roman"/>
                <a:cs typeface="Times New Roman"/>
              </a:rPr>
              <a:t>Variation and Integrated Rooftop Design</a:t>
            </a:r>
          </a:p>
          <a:p>
            <a:pPr marR="125095">
              <a:tabLst>
                <a:tab pos="457200" algn="l"/>
                <a:tab pos="914400" algn="l"/>
              </a:tabLst>
            </a:pPr>
            <a:endParaRPr lang="en-US" sz="2400" u="sng" spc="-2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R="125095">
              <a:tabLst>
                <a:tab pos="457200" algn="l"/>
                <a:tab pos="914400" algn="l"/>
              </a:tabLst>
            </a:pPr>
            <a:endParaRPr lang="en-US" sz="2400" u="sng" spc="-20" dirty="0" smtClean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R="125095">
              <a:tabLst>
                <a:tab pos="457200" algn="l"/>
                <a:tab pos="914400" algn="l"/>
              </a:tabLst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7/21/2016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27533" y="6356364"/>
            <a:ext cx="4325867" cy="365125"/>
          </a:xfrm>
        </p:spPr>
        <p:txBody>
          <a:bodyPr/>
          <a:lstStyle/>
          <a:p>
            <a:r>
              <a:rPr lang="en-US" dirty="0" smtClean="0"/>
              <a:t>Santa Cruz Department of Planning and Community Development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 b="7639"/>
          <a:stretch/>
        </p:blipFill>
        <p:spPr bwMode="auto">
          <a:xfrm>
            <a:off x="679740" y="2426431"/>
            <a:ext cx="5243630" cy="22479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Z:\MAS Data\Santa Cruz Downtown Plan Update\Maps\2016.05.06 Report Images\Riverfront Length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8"/>
          <a:stretch/>
        </p:blipFill>
        <p:spPr bwMode="auto">
          <a:xfrm>
            <a:off x="6166140" y="2426431"/>
            <a:ext cx="5397379" cy="227171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72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3"/>
          <p:cNvSpPr txBox="1">
            <a:spLocks noChangeArrowheads="1"/>
          </p:cNvSpPr>
          <p:nvPr/>
        </p:nvSpPr>
        <p:spPr bwMode="auto">
          <a:xfrm>
            <a:off x="1488944" y="144319"/>
            <a:ext cx="9354393" cy="42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  <a:spcBef>
                <a:spcPct val="50000"/>
              </a:spcBef>
              <a:defRPr/>
            </a:pPr>
            <a:r>
              <a:rPr lang="en-US" altLang="en-US" sz="3200" dirty="0" smtClean="0">
                <a:solidFill>
                  <a:srgbClr val="4171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Summary of Ad-Hoc Committee Discussion</a:t>
            </a:r>
            <a:endParaRPr lang="en-US" altLang="en-US" sz="3200" dirty="0">
              <a:solidFill>
                <a:srgbClr val="41719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091" y="1018349"/>
            <a:ext cx="109970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25095" lvl="0"/>
            <a:r>
              <a:rPr lang="en-US" u="sng" spc="-15" dirty="0" smtClean="0">
                <a:solidFill>
                  <a:prstClr val="black"/>
                </a:solidFill>
                <a:latin typeface="Times New Roman"/>
                <a:ea typeface="Times New Roman"/>
              </a:rPr>
              <a:t>ADDITIONAL HEIGHT ZONES</a:t>
            </a: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R="125095">
              <a:tabLst>
                <a:tab pos="457200" algn="l"/>
                <a:tab pos="914400" algn="l"/>
              </a:tabLst>
            </a:pPr>
            <a:endParaRPr lang="en-US" u="sng" spc="-20" dirty="0">
              <a:latin typeface="Times New Roman"/>
              <a:ea typeface="Times New Roman"/>
              <a:cs typeface="Times New Roman"/>
            </a:endParaRPr>
          </a:p>
          <a:p>
            <a:pPr marR="125095">
              <a:tabLst>
                <a:tab pos="457200" algn="l"/>
                <a:tab pos="914400" algn="l"/>
              </a:tabLst>
            </a:pPr>
            <a:r>
              <a:rPr lang="en-US" u="sng" spc="-20" dirty="0" smtClean="0">
                <a:latin typeface="Times New Roman"/>
                <a:ea typeface="Times New Roman"/>
                <a:cs typeface="Times New Roman"/>
              </a:rPr>
              <a:t>Skyline </a:t>
            </a:r>
            <a:r>
              <a:rPr lang="en-US" u="sng" spc="-20" dirty="0">
                <a:latin typeface="Times New Roman"/>
                <a:ea typeface="Times New Roman"/>
                <a:cs typeface="Times New Roman"/>
              </a:rPr>
              <a:t>Architectural </a:t>
            </a:r>
            <a:r>
              <a:rPr lang="en-US" u="sng" spc="-20" dirty="0" smtClean="0">
                <a:latin typeface="Times New Roman"/>
                <a:ea typeface="Times New Roman"/>
                <a:cs typeface="Times New Roman"/>
              </a:rPr>
              <a:t>Variation and Integrated Rooftop Design</a:t>
            </a:r>
          </a:p>
          <a:p>
            <a:pPr marR="125095">
              <a:tabLst>
                <a:tab pos="457200" algn="l"/>
                <a:tab pos="914400" algn="l"/>
              </a:tabLst>
            </a:pPr>
            <a:endParaRPr lang="en-US" sz="2400" u="sng" spc="-2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R="125095">
              <a:tabLst>
                <a:tab pos="457200" algn="l"/>
                <a:tab pos="914400" algn="l"/>
              </a:tabLst>
            </a:pPr>
            <a:endParaRPr lang="en-US" sz="2400" u="sng" spc="-20" dirty="0" smtClean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R="125095">
              <a:tabLst>
                <a:tab pos="457200" algn="l"/>
                <a:tab pos="914400" algn="l"/>
              </a:tabLst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7/21/2016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27533" y="6356364"/>
            <a:ext cx="4325867" cy="365125"/>
          </a:xfrm>
        </p:spPr>
        <p:txBody>
          <a:bodyPr/>
          <a:lstStyle/>
          <a:p>
            <a:r>
              <a:rPr lang="en-US" dirty="0" smtClean="0"/>
              <a:t>Santa Cruz Department of Planning and Community Development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452" y="2187900"/>
            <a:ext cx="4905079" cy="383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2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3"/>
          <p:cNvSpPr txBox="1">
            <a:spLocks noChangeArrowheads="1"/>
          </p:cNvSpPr>
          <p:nvPr/>
        </p:nvSpPr>
        <p:spPr bwMode="auto">
          <a:xfrm>
            <a:off x="1488943" y="144319"/>
            <a:ext cx="9354393" cy="42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  <a:spcBef>
                <a:spcPct val="50000"/>
              </a:spcBef>
              <a:defRPr/>
            </a:pPr>
            <a:r>
              <a:rPr lang="en-US" altLang="en-US" sz="3200" dirty="0" smtClean="0">
                <a:solidFill>
                  <a:srgbClr val="41719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Presentation and Discussion</a:t>
            </a:r>
            <a:endParaRPr lang="en-US" altLang="en-US" sz="3200" dirty="0">
              <a:solidFill>
                <a:srgbClr val="41719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091" y="1018349"/>
            <a:ext cx="1099707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5B9BD5">
                    <a:lumMod val="50000"/>
                  </a:srgbClr>
                </a:solidFill>
              </a:rPr>
              <a:t>Review Highlighted Text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San Lorenzo Urban River Plan Policies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5B9BD5">
                  <a:lumMod val="50000"/>
                </a:srgb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5B9BD5">
                    <a:lumMod val="50000"/>
                  </a:srgbClr>
                </a:solidFill>
              </a:rPr>
              <a:t>Public Hearing - Comments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5B9BD5">
                  <a:lumMod val="50000"/>
                </a:srgb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5B9BD5">
                    <a:lumMod val="50000"/>
                  </a:srgbClr>
                </a:solidFill>
              </a:rPr>
              <a:t>Discussion by Planning Commission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5B9BD5">
                  <a:lumMod val="50000"/>
                </a:srgbClr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 smtClean="0">
              <a:solidFill>
                <a:srgbClr val="5B9BD5">
                  <a:lumMod val="50000"/>
                </a:srgbClr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7/21/2016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27533" y="6356364"/>
            <a:ext cx="4325867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Santa Cruz Department of Planning and Community Development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3"/>
          <p:cNvSpPr txBox="1">
            <a:spLocks noChangeArrowheads="1"/>
          </p:cNvSpPr>
          <p:nvPr/>
        </p:nvSpPr>
        <p:spPr bwMode="auto">
          <a:xfrm>
            <a:off x="1488943" y="144319"/>
            <a:ext cx="9354393" cy="42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  <a:spcBef>
                <a:spcPct val="50000"/>
              </a:spcBef>
              <a:defRPr/>
            </a:pPr>
            <a:r>
              <a:rPr lang="en-US" altLang="en-US" sz="3200" dirty="0" smtClean="0">
                <a:solidFill>
                  <a:srgbClr val="4171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Presentation and Discussion</a:t>
            </a:r>
            <a:endParaRPr lang="en-US" altLang="en-US" sz="3200" dirty="0">
              <a:solidFill>
                <a:srgbClr val="41719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091" y="1018349"/>
            <a:ext cx="10997076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Overview of Plan Organization and Changes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Summary of PC Ad-Hoc Committee Discussion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Review of language discussed by committee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Review </a:t>
            </a:r>
            <a:r>
              <a:rPr lang="en-US" sz="3200" smtClean="0">
                <a:solidFill>
                  <a:schemeClr val="accent1">
                    <a:lumMod val="50000"/>
                  </a:schemeClr>
                </a:solidFill>
              </a:rPr>
              <a:t>Highlighted Text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Public Hearing - Comments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Discussion by Planning Commission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7/21/2016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27533" y="6356364"/>
            <a:ext cx="4325867" cy="365125"/>
          </a:xfrm>
        </p:spPr>
        <p:txBody>
          <a:bodyPr/>
          <a:lstStyle/>
          <a:p>
            <a:r>
              <a:rPr lang="en-US" dirty="0" smtClean="0"/>
              <a:t>Santa Cruz Department of Planning and Community Development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3"/>
          <p:cNvSpPr txBox="1">
            <a:spLocks noChangeArrowheads="1"/>
          </p:cNvSpPr>
          <p:nvPr/>
        </p:nvSpPr>
        <p:spPr bwMode="auto">
          <a:xfrm>
            <a:off x="1444432" y="144319"/>
            <a:ext cx="9354393" cy="42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  <a:spcBef>
                <a:spcPct val="50000"/>
              </a:spcBef>
              <a:defRPr/>
            </a:pPr>
            <a:r>
              <a:rPr lang="en-US" altLang="en-US" sz="3200" dirty="0" smtClean="0">
                <a:solidFill>
                  <a:srgbClr val="4171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Documents Available for Public Review</a:t>
            </a:r>
            <a:endParaRPr lang="en-US" altLang="en-US" sz="3200" dirty="0">
              <a:solidFill>
                <a:srgbClr val="41719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091" y="1018349"/>
            <a:ext cx="1099707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7/21/2016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27533" y="6356364"/>
            <a:ext cx="4325867" cy="365125"/>
          </a:xfrm>
        </p:spPr>
        <p:txBody>
          <a:bodyPr/>
          <a:lstStyle/>
          <a:p>
            <a:r>
              <a:rPr lang="en-US" dirty="0" smtClean="0"/>
              <a:t>Santa Cruz Department of Planning and Community Development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598506"/>
            <a:ext cx="8555809" cy="582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3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3"/>
          <p:cNvSpPr txBox="1">
            <a:spLocks noChangeArrowheads="1"/>
          </p:cNvSpPr>
          <p:nvPr/>
        </p:nvSpPr>
        <p:spPr bwMode="auto">
          <a:xfrm>
            <a:off x="1444432" y="144319"/>
            <a:ext cx="9354393" cy="42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  <a:spcBef>
                <a:spcPct val="50000"/>
              </a:spcBef>
              <a:defRPr/>
            </a:pPr>
            <a:r>
              <a:rPr lang="en-US" altLang="en-US" sz="3200" dirty="0" smtClean="0">
                <a:solidFill>
                  <a:srgbClr val="4171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The Four Downtown Districts</a:t>
            </a:r>
            <a:endParaRPr lang="en-US" altLang="en-US" sz="3200" dirty="0">
              <a:solidFill>
                <a:srgbClr val="41719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091" y="1018349"/>
            <a:ext cx="1099707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7/21/2016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27533" y="6356364"/>
            <a:ext cx="4325867" cy="365125"/>
          </a:xfrm>
        </p:spPr>
        <p:txBody>
          <a:bodyPr/>
          <a:lstStyle/>
          <a:p>
            <a:r>
              <a:rPr lang="en-US" dirty="0" smtClean="0"/>
              <a:t>Santa Cruz Department of Planning and Community Development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181961" y="571872"/>
            <a:ext cx="5765185" cy="6193070"/>
            <a:chOff x="517" y="424"/>
            <a:chExt cx="10606" cy="13680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" y="424"/>
              <a:ext cx="10606" cy="13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622" y="424"/>
              <a:ext cx="3720" cy="480"/>
              <a:chOff x="622" y="424"/>
              <a:chExt cx="3720" cy="480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622" y="424"/>
                <a:ext cx="3720" cy="480"/>
              </a:xfrm>
              <a:custGeom>
                <a:avLst/>
                <a:gdLst>
                  <a:gd name="T0" fmla="+- 0 622 622"/>
                  <a:gd name="T1" fmla="*/ T0 w 3720"/>
                  <a:gd name="T2" fmla="+- 0 904 424"/>
                  <a:gd name="T3" fmla="*/ 904 h 480"/>
                  <a:gd name="T4" fmla="+- 0 4342 622"/>
                  <a:gd name="T5" fmla="*/ T4 w 3720"/>
                  <a:gd name="T6" fmla="+- 0 904 424"/>
                  <a:gd name="T7" fmla="*/ 904 h 480"/>
                  <a:gd name="T8" fmla="+- 0 4342 622"/>
                  <a:gd name="T9" fmla="*/ T8 w 3720"/>
                  <a:gd name="T10" fmla="+- 0 424 424"/>
                  <a:gd name="T11" fmla="*/ 424 h 480"/>
                  <a:gd name="T12" fmla="+- 0 622 622"/>
                  <a:gd name="T13" fmla="*/ T12 w 3720"/>
                  <a:gd name="T14" fmla="+- 0 424 424"/>
                  <a:gd name="T15" fmla="*/ 424 h 480"/>
                  <a:gd name="T16" fmla="+- 0 622 622"/>
                  <a:gd name="T17" fmla="*/ T16 w 3720"/>
                  <a:gd name="T18" fmla="+- 0 904 424"/>
                  <a:gd name="T19" fmla="*/ 904 h 4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720" h="480">
                    <a:moveTo>
                      <a:pt x="0" y="480"/>
                    </a:moveTo>
                    <a:lnTo>
                      <a:pt x="3720" y="480"/>
                    </a:lnTo>
                    <a:lnTo>
                      <a:pt x="3720" y="0"/>
                    </a:lnTo>
                    <a:lnTo>
                      <a:pt x="0" y="0"/>
                    </a:lnTo>
                    <a:lnTo>
                      <a:pt x="0" y="4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49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3"/>
          <p:cNvSpPr txBox="1">
            <a:spLocks noChangeArrowheads="1"/>
          </p:cNvSpPr>
          <p:nvPr/>
        </p:nvSpPr>
        <p:spPr bwMode="auto">
          <a:xfrm>
            <a:off x="1444432" y="144319"/>
            <a:ext cx="9354393" cy="42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  <a:spcBef>
                <a:spcPct val="50000"/>
              </a:spcBef>
              <a:defRPr/>
            </a:pPr>
            <a:r>
              <a:rPr lang="en-US" altLang="en-US" sz="3200" dirty="0" smtClean="0">
                <a:solidFill>
                  <a:srgbClr val="4171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Focus Area of Amendments – Additional Height Zones</a:t>
            </a:r>
            <a:endParaRPr lang="en-US" altLang="en-US" sz="3200" dirty="0">
              <a:solidFill>
                <a:srgbClr val="41719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091" y="1018349"/>
            <a:ext cx="1099707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7/21/2016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27533" y="6356364"/>
            <a:ext cx="4325867" cy="365125"/>
          </a:xfrm>
        </p:spPr>
        <p:txBody>
          <a:bodyPr/>
          <a:lstStyle/>
          <a:p>
            <a:r>
              <a:rPr lang="en-US" dirty="0" smtClean="0"/>
              <a:t>Santa Cruz Department of Planning and Community Development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5</a:t>
            </a:fld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3269859" y="571871"/>
            <a:ext cx="5210596" cy="61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3"/>
          <p:cNvSpPr txBox="1">
            <a:spLocks noChangeArrowheads="1"/>
          </p:cNvSpPr>
          <p:nvPr/>
        </p:nvSpPr>
        <p:spPr bwMode="auto">
          <a:xfrm>
            <a:off x="1488944" y="144319"/>
            <a:ext cx="9354393" cy="42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  <a:spcBef>
                <a:spcPct val="50000"/>
              </a:spcBef>
              <a:defRPr/>
            </a:pPr>
            <a:r>
              <a:rPr lang="en-US" altLang="en-US" sz="3200" dirty="0" smtClean="0">
                <a:solidFill>
                  <a:srgbClr val="4171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Summary of Ad-Hoc Committee Discussion</a:t>
            </a:r>
            <a:endParaRPr lang="en-US" altLang="en-US" sz="3200" dirty="0">
              <a:solidFill>
                <a:srgbClr val="41719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091" y="1018349"/>
            <a:ext cx="10997076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25095" lvl="0"/>
            <a:r>
              <a:rPr lang="en-US" u="sng" spc="-15" dirty="0">
                <a:solidFill>
                  <a:prstClr val="black"/>
                </a:solidFill>
                <a:latin typeface="Times New Roman"/>
                <a:ea typeface="Times New Roman"/>
              </a:rPr>
              <a:t>PACIFIC AVENUE RETAIL </a:t>
            </a:r>
            <a:r>
              <a:rPr lang="en-US" u="sng" spc="-15" dirty="0" smtClean="0">
                <a:solidFill>
                  <a:prstClr val="black"/>
                </a:solidFill>
                <a:latin typeface="Times New Roman"/>
                <a:ea typeface="Times New Roman"/>
              </a:rPr>
              <a:t>DISTRICT – BUILDING FAÇADE STANDARDS AND DESIGN GUIDELINES</a:t>
            </a: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R="125095">
              <a:tabLst>
                <a:tab pos="457200" algn="l"/>
                <a:tab pos="914400" algn="l"/>
              </a:tabLst>
            </a:pPr>
            <a:r>
              <a:rPr lang="en-US" dirty="0" smtClean="0">
                <a:latin typeface="Times New Roman"/>
                <a:ea typeface="Times New Roman"/>
              </a:rPr>
              <a:t>Page 16 – Clean Version</a:t>
            </a:r>
          </a:p>
          <a:p>
            <a:pPr marR="125095">
              <a:tabLst>
                <a:tab pos="457200" algn="l"/>
                <a:tab pos="914400" algn="l"/>
              </a:tabLst>
            </a:pPr>
            <a:endParaRPr lang="en-US" dirty="0">
              <a:latin typeface="Times New Roman"/>
              <a:ea typeface="Times New Roman"/>
            </a:endParaRPr>
          </a:p>
          <a:p>
            <a:pPr marR="125095">
              <a:tabLst>
                <a:tab pos="457200" algn="l"/>
                <a:tab pos="914400" algn="l"/>
              </a:tabLst>
            </a:pPr>
            <a:r>
              <a:rPr lang="en-US" dirty="0" smtClean="0">
                <a:latin typeface="Times New Roman"/>
                <a:ea typeface="Times New Roman"/>
              </a:rPr>
              <a:t>7.  </a:t>
            </a:r>
            <a:r>
              <a:rPr lang="en-US" u="sng" strike="sngStrike" spc="-15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Roof</a:t>
            </a:r>
            <a:r>
              <a:rPr lang="en-US" u="sng" strike="sngStrike" spc="-5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</a:t>
            </a:r>
            <a:r>
              <a:rPr lang="en-US" u="sng" spc="-15" dirty="0" err="1" smtClean="0">
                <a:solidFill>
                  <a:srgbClr val="008080"/>
                </a:solidFill>
                <a:latin typeface="Times New Roman"/>
                <a:ea typeface="Calibri"/>
                <a:cs typeface="Times New Roman"/>
              </a:rPr>
              <a:t>Skyline</a:t>
            </a:r>
            <a:r>
              <a:rPr lang="en-US" u="sng" spc="-15" dirty="0" smtClean="0">
                <a:solidFill>
                  <a:srgbClr val="00808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u="sng" spc="-15" dirty="0">
                <a:solidFill>
                  <a:srgbClr val="008080"/>
                </a:solidFill>
                <a:latin typeface="Times New Roman"/>
                <a:ea typeface="Calibri"/>
                <a:cs typeface="Times New Roman"/>
              </a:rPr>
              <a:t>Architectural Variations</a:t>
            </a:r>
            <a:r>
              <a:rPr lang="en-US" u="sng" spc="-15" dirty="0">
                <a:latin typeface="Times New Roman"/>
                <a:ea typeface="Calibri"/>
                <a:cs typeface="Times New Roman"/>
              </a:rPr>
              <a:t>.</a:t>
            </a:r>
            <a:r>
              <a:rPr lang="en-US" i="1" spc="21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Spec</a:t>
            </a:r>
            <a:r>
              <a:rPr lang="en-US" spc="-5" dirty="0">
                <a:latin typeface="Times New Roman"/>
                <a:ea typeface="Calibri"/>
                <a:cs typeface="Times New Roman"/>
              </a:rPr>
              <a:t>i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al</a:t>
            </a:r>
            <a:r>
              <a:rPr lang="en-US" spc="21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attention</a:t>
            </a:r>
            <a:r>
              <a:rPr lang="en-US" spc="21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shall</a:t>
            </a:r>
            <a:r>
              <a:rPr lang="en-US" spc="21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be</a:t>
            </a:r>
            <a:r>
              <a:rPr lang="en-US" spc="21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paid</a:t>
            </a:r>
            <a:r>
              <a:rPr lang="en-US" spc="21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to</a:t>
            </a:r>
            <a:r>
              <a:rPr lang="en-US" spc="21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the</a:t>
            </a:r>
            <a:r>
              <a:rPr lang="en-US" spc="21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5" dirty="0">
                <a:latin typeface="Times New Roman"/>
                <a:ea typeface="Calibri"/>
                <a:cs typeface="Times New Roman"/>
              </a:rPr>
              <a:t>a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r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ticulation</a:t>
            </a:r>
            <a:r>
              <a:rPr lang="en-US" spc="21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of</a:t>
            </a:r>
            <a:r>
              <a:rPr lang="en-US" spc="21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the</a:t>
            </a:r>
            <a:r>
              <a:rPr lang="en-US" spc="21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5" dirty="0">
                <a:latin typeface="Times New Roman"/>
                <a:ea typeface="Calibri"/>
                <a:cs typeface="Times New Roman"/>
              </a:rPr>
              <a:t>t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op</a:t>
            </a:r>
            <a:r>
              <a:rPr lang="en-US" spc="21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portion</a:t>
            </a:r>
            <a:r>
              <a:rPr lang="en-US" spc="21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of building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s</a:t>
            </a:r>
            <a:r>
              <a:rPr lang="en-US" strike="sngStrike" spc="-1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en-US" strike="sngStrike" spc="3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trike="sngStrike" spc="-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</a:t>
            </a:r>
            <a:r>
              <a:rPr lang="en-US" strike="sngStrike" spc="-1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hrough</a:t>
            </a:r>
            <a:r>
              <a:rPr lang="en-US" strike="sngStrike" spc="3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trike="sngStrike" spc="-1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</a:t>
            </a:r>
            <a:r>
              <a:rPr lang="en-US" strike="sngStrike" spc="3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trike="sngStrike" spc="-1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introduction</a:t>
            </a:r>
            <a:r>
              <a:rPr lang="en-US" strike="sngStrike" spc="3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trike="sngStrike" spc="-1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of</a:t>
            </a:r>
            <a:r>
              <a:rPr lang="en-US" u="sng" spc="-15" dirty="0">
                <a:solidFill>
                  <a:srgbClr val="008080"/>
                </a:solidFill>
                <a:latin typeface="Times New Roman"/>
                <a:ea typeface="Calibri"/>
                <a:cs typeface="Times New Roman"/>
              </a:rPr>
              <a:t> such as variation in height, massing, materials,</a:t>
            </a:r>
            <a:r>
              <a:rPr lang="en-US" spc="35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horizontal</a:t>
            </a:r>
            <a:r>
              <a:rPr lang="en-US" spc="35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bands,</a:t>
            </a:r>
            <a:r>
              <a:rPr lang="en-US" spc="35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5" dirty="0">
                <a:latin typeface="Times New Roman"/>
                <a:ea typeface="Calibri"/>
                <a:cs typeface="Times New Roman"/>
              </a:rPr>
              <a:t>c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ornices</a:t>
            </a:r>
            <a:r>
              <a:rPr lang="en-US" spc="35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and</a:t>
            </a:r>
            <a:r>
              <a:rPr lang="en-US" strike="sngStrike" spc="-1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/or</a:t>
            </a:r>
            <a:r>
              <a:rPr lang="en-US" strike="sngStrike" spc="3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trike="sngStrike" spc="-1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decorative</a:t>
            </a:r>
            <a:r>
              <a:rPr lang="en-US" spc="35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parapets. Rooflines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shall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be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b</a:t>
            </a:r>
            <a:r>
              <a:rPr lang="en-US" spc="-5" dirty="0">
                <a:latin typeface="Times New Roman"/>
                <a:ea typeface="Calibri"/>
                <a:cs typeface="Times New Roman"/>
              </a:rPr>
              <a:t>r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oken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at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inte</a:t>
            </a:r>
            <a:r>
              <a:rPr lang="en-US" spc="-5" dirty="0">
                <a:latin typeface="Times New Roman"/>
                <a:ea typeface="Calibri"/>
                <a:cs typeface="Times New Roman"/>
              </a:rPr>
              <a:t>r</a:t>
            </a:r>
            <a:r>
              <a:rPr lang="en-US" spc="-20" dirty="0">
                <a:latin typeface="Times New Roman"/>
                <a:ea typeface="Calibri"/>
                <a:cs typeface="Times New Roman"/>
              </a:rPr>
              <a:t>v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als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no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greater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than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50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to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60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feet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 b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y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 roo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f</a:t>
            </a:r>
            <a:r>
              <a:rPr lang="en-US" spc="-2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ele</a:t>
            </a:r>
            <a:r>
              <a:rPr lang="en-US" spc="-20" dirty="0">
                <a:latin typeface="Times New Roman"/>
                <a:ea typeface="Calibri"/>
                <a:cs typeface="Times New Roman"/>
              </a:rPr>
              <a:t>m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ent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s</a:t>
            </a:r>
            <a:r>
              <a:rPr lang="en-US" spc="-3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o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r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 ste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p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 b</a:t>
            </a:r>
            <a:r>
              <a:rPr lang="en-US" spc="-5" dirty="0">
                <a:latin typeface="Times New Roman"/>
                <a:ea typeface="Calibri"/>
                <a:cs typeface="Times New Roman"/>
              </a:rPr>
              <a:t>a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cks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to</a:t>
            </a:r>
            <a:r>
              <a:rPr lang="en-US" spc="35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reinforce</a:t>
            </a:r>
            <a:r>
              <a:rPr lang="en-US" spc="35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the</a:t>
            </a:r>
            <a:r>
              <a:rPr lang="en-US" spc="35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predom</a:t>
            </a:r>
            <a:r>
              <a:rPr lang="en-US" spc="-5" dirty="0">
                <a:latin typeface="Times New Roman"/>
                <a:ea typeface="Calibri"/>
                <a:cs typeface="Times New Roman"/>
              </a:rPr>
              <a:t>i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nant</a:t>
            </a:r>
            <a:r>
              <a:rPr lang="en-US" spc="35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buil</a:t>
            </a:r>
            <a:r>
              <a:rPr lang="en-US" spc="-20" dirty="0">
                <a:latin typeface="Times New Roman"/>
                <a:ea typeface="Calibri"/>
                <a:cs typeface="Times New Roman"/>
              </a:rPr>
              <a:t>d</a:t>
            </a:r>
            <a:r>
              <a:rPr lang="en-US" spc="-5" dirty="0">
                <a:latin typeface="Times New Roman"/>
                <a:ea typeface="Calibri"/>
                <a:cs typeface="Times New Roman"/>
              </a:rPr>
              <a:t>i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n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g</a:t>
            </a:r>
            <a:r>
              <a:rPr lang="en-US" spc="35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incr</a:t>
            </a:r>
            <a:r>
              <a:rPr lang="en-US" spc="-5" dirty="0">
                <a:latin typeface="Times New Roman"/>
                <a:ea typeface="Calibri"/>
                <a:cs typeface="Times New Roman"/>
              </a:rPr>
              <a:t>e</a:t>
            </a:r>
            <a:r>
              <a:rPr lang="en-US" spc="-20" dirty="0">
                <a:latin typeface="Times New Roman"/>
                <a:ea typeface="Calibri"/>
                <a:cs typeface="Times New Roman"/>
              </a:rPr>
              <a:t>m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ent</a:t>
            </a:r>
            <a:r>
              <a:rPr lang="en-US" spc="35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along</a:t>
            </a:r>
            <a:r>
              <a:rPr lang="en-US" spc="35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Pacif</a:t>
            </a:r>
            <a:r>
              <a:rPr lang="en-US" spc="-5" dirty="0">
                <a:latin typeface="Times New Roman"/>
                <a:ea typeface="Calibri"/>
                <a:cs typeface="Times New Roman"/>
              </a:rPr>
              <a:t>i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c</a:t>
            </a:r>
            <a:r>
              <a:rPr lang="en-US" spc="35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Avenu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e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.</a:t>
            </a:r>
            <a:r>
              <a:rPr lang="en-US" spc="35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5" dirty="0">
                <a:latin typeface="Times New Roman"/>
                <a:ea typeface="Calibri"/>
                <a:cs typeface="Times New Roman"/>
              </a:rPr>
              <a:t>I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nteresting</a:t>
            </a:r>
            <a:r>
              <a:rPr lang="en-US" spc="35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and</a:t>
            </a:r>
            <a:r>
              <a:rPr lang="en-US" spc="35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varied</a:t>
            </a:r>
            <a:r>
              <a:rPr lang="en-US" spc="35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roof fo</a:t>
            </a:r>
            <a:r>
              <a:rPr lang="en-US" spc="-5" dirty="0">
                <a:latin typeface="Times New Roman"/>
                <a:ea typeface="Calibri"/>
                <a:cs typeface="Times New Roman"/>
              </a:rPr>
              <a:t>r</a:t>
            </a:r>
            <a:r>
              <a:rPr lang="en-US" spc="-20" dirty="0">
                <a:latin typeface="Times New Roman"/>
                <a:ea typeface="Calibri"/>
                <a:cs typeface="Times New Roman"/>
              </a:rPr>
              <a:t>m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s</a:t>
            </a:r>
            <a:r>
              <a:rPr lang="en-US" spc="-2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are</a:t>
            </a:r>
            <a:r>
              <a:rPr lang="en-US" spc="-2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encouraged.</a:t>
            </a:r>
            <a:r>
              <a:rPr lang="en-US" spc="275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Rooftop</a:t>
            </a:r>
            <a:r>
              <a:rPr lang="en-US" spc="-2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equipment</a:t>
            </a:r>
            <a:r>
              <a:rPr lang="en-US" spc="-2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shall</a:t>
            </a:r>
            <a:r>
              <a:rPr lang="en-US" spc="-2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be</a:t>
            </a:r>
            <a:r>
              <a:rPr lang="en-US" spc="-2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completel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y 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conceale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d </a:t>
            </a:r>
            <a:r>
              <a:rPr lang="en-US" spc="-20" dirty="0">
                <a:latin typeface="Times New Roman"/>
                <a:ea typeface="Calibri"/>
                <a:cs typeface="Times New Roman"/>
              </a:rPr>
              <a:t>f</a:t>
            </a:r>
            <a:r>
              <a:rPr lang="en-US" spc="-5" dirty="0">
                <a:latin typeface="Times New Roman"/>
                <a:ea typeface="Calibri"/>
                <a:cs typeface="Times New Roman"/>
              </a:rPr>
              <a:t>r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o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m</a:t>
            </a:r>
            <a:r>
              <a:rPr lang="en-US" spc="-4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vie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w</a:t>
            </a:r>
            <a:r>
              <a:rPr lang="en-US" spc="-25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an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d 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integrated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within</a:t>
            </a:r>
            <a:r>
              <a:rPr lang="en-US" spc="24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the</a:t>
            </a:r>
            <a:r>
              <a:rPr lang="en-US" spc="24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5" dirty="0">
                <a:latin typeface="Times New Roman"/>
                <a:ea typeface="Calibri"/>
                <a:cs typeface="Times New Roman"/>
              </a:rPr>
              <a:t>a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r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chitectural</a:t>
            </a:r>
            <a:r>
              <a:rPr lang="en-US" spc="24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vocabulary</a:t>
            </a:r>
            <a:r>
              <a:rPr lang="en-US" spc="24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of</a:t>
            </a:r>
            <a:r>
              <a:rPr lang="en-US" spc="24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the</a:t>
            </a:r>
            <a:r>
              <a:rPr lang="en-US" spc="24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building.</a:t>
            </a:r>
            <a:r>
              <a:rPr lang="en-US" spc="19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The</a:t>
            </a:r>
            <a:r>
              <a:rPr lang="en-US" spc="24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use</a:t>
            </a:r>
            <a:r>
              <a:rPr lang="en-US" spc="24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of</a:t>
            </a:r>
            <a:r>
              <a:rPr lang="en-US" spc="24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lands</a:t>
            </a:r>
            <a:r>
              <a:rPr lang="en-US" spc="-5" dirty="0">
                <a:latin typeface="Times New Roman"/>
                <a:ea typeface="Calibri"/>
                <a:cs typeface="Times New Roman"/>
              </a:rPr>
              <a:t>c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aped</a:t>
            </a:r>
            <a:r>
              <a:rPr lang="en-US" spc="24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roof</a:t>
            </a:r>
            <a:r>
              <a:rPr lang="en-US" spc="24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t</a:t>
            </a:r>
            <a:r>
              <a:rPr lang="en-US" spc="-5" dirty="0">
                <a:latin typeface="Times New Roman"/>
                <a:ea typeface="Calibri"/>
                <a:cs typeface="Times New Roman"/>
              </a:rPr>
              <a:t>e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rraces</a:t>
            </a:r>
            <a:r>
              <a:rPr lang="en-US" spc="24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and gardens</a:t>
            </a:r>
            <a:r>
              <a:rPr lang="en-US" spc="16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is</a:t>
            </a:r>
            <a:r>
              <a:rPr lang="en-US" spc="165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5" dirty="0">
                <a:latin typeface="Times New Roman"/>
                <a:ea typeface="Calibri"/>
                <a:cs typeface="Times New Roman"/>
              </a:rPr>
              <a:t>a</a:t>
            </a:r>
            <a:r>
              <a:rPr lang="en-US" spc="-10" dirty="0">
                <a:latin typeface="Times New Roman"/>
                <a:ea typeface="Calibri"/>
                <a:cs typeface="Times New Roman"/>
              </a:rPr>
              <a:t>l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so</a:t>
            </a:r>
            <a:r>
              <a:rPr lang="en-US" spc="16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recommended</a:t>
            </a:r>
            <a:r>
              <a:rPr lang="en-US" strike="sngStrike" spc="-1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en-US" strike="sngStrike" spc="16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trike="sngStrike" spc="-1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part</a:t>
            </a:r>
            <a:r>
              <a:rPr lang="en-US" strike="sngStrike" spc="-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</a:t>
            </a:r>
            <a:r>
              <a:rPr lang="en-US" strike="sngStrike" spc="-1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cularly</a:t>
            </a:r>
            <a:r>
              <a:rPr lang="en-US" strike="sngStrike" spc="16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trike="sngStrike" spc="-1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on</a:t>
            </a:r>
            <a:r>
              <a:rPr lang="en-US" strike="sngStrike" spc="16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trike="sngStrike" spc="-1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buil</a:t>
            </a:r>
            <a:r>
              <a:rPr lang="en-US" strike="sngStrike" spc="-2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</a:t>
            </a:r>
            <a:r>
              <a:rPr lang="en-US" strike="sngStrike" spc="-1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ings</a:t>
            </a:r>
            <a:r>
              <a:rPr lang="en-US" strike="sngStrike" spc="16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trike="sngStrike" spc="-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</a:t>
            </a:r>
            <a:r>
              <a:rPr lang="en-US" strike="sngStrike" spc="-1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hat</a:t>
            </a:r>
            <a:r>
              <a:rPr lang="en-US" strike="sngStrike" spc="17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trike="sngStrike" spc="-1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are</a:t>
            </a:r>
            <a:r>
              <a:rPr lang="en-US" strike="sngStrike" spc="16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trike="sngStrike" spc="-1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requir</a:t>
            </a:r>
            <a:r>
              <a:rPr lang="en-US" strike="sngStrike" spc="-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</a:t>
            </a:r>
            <a:r>
              <a:rPr lang="en-US" strike="sngStrike" spc="-1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</a:t>
            </a:r>
            <a:r>
              <a:rPr lang="en-US" strike="sngStrike" spc="16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trike="sngStrike" spc="-1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to</a:t>
            </a:r>
            <a:r>
              <a:rPr lang="en-US" strike="sngStrike" spc="16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trike="sngStrike" spc="-1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step</a:t>
            </a:r>
            <a:r>
              <a:rPr lang="en-US" strike="sngStrike" spc="16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trike="sngStrike" spc="-1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</a:t>
            </a:r>
            <a:r>
              <a:rPr lang="en-US" strike="sngStrike" spc="-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</a:t>
            </a:r>
            <a:r>
              <a:rPr lang="en-US" strike="sngStrike" spc="-1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ck</a:t>
            </a:r>
            <a:r>
              <a:rPr lang="en-US" strike="sngStrike" spc="16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trike="sngStrike" spc="-1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f</a:t>
            </a:r>
            <a:r>
              <a:rPr lang="en-US" strike="sngStrike" spc="-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</a:t>
            </a:r>
            <a:r>
              <a:rPr lang="en-US" strike="sngStrike" spc="-1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om</a:t>
            </a:r>
            <a:r>
              <a:rPr lang="en-US" strike="sngStrike" spc="16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trike="sngStrike" spc="-1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 street</a:t>
            </a:r>
            <a:r>
              <a:rPr lang="en-US" spc="-15" dirty="0">
                <a:latin typeface="Times New Roman"/>
                <a:ea typeface="Calibri"/>
                <a:cs typeface="Times New Roman"/>
              </a:rPr>
              <a:t>.</a:t>
            </a:r>
            <a:endParaRPr lang="en-US" sz="1600" spc="-15" dirty="0">
              <a:ea typeface="Calibri"/>
              <a:cs typeface="Times New Roman"/>
            </a:endParaRPr>
          </a:p>
          <a:p>
            <a:r>
              <a:rPr lang="en-US" dirty="0">
                <a:latin typeface="Times New Roman"/>
                <a:ea typeface="Times New Roman"/>
              </a:rPr>
              <a:t> 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7/21/2016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27533" y="6356364"/>
            <a:ext cx="4325867" cy="365125"/>
          </a:xfrm>
        </p:spPr>
        <p:txBody>
          <a:bodyPr/>
          <a:lstStyle/>
          <a:p>
            <a:r>
              <a:rPr lang="en-US" dirty="0" smtClean="0"/>
              <a:t>Santa Cruz Department of Planning and Community Development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3"/>
          <p:cNvSpPr txBox="1">
            <a:spLocks noChangeArrowheads="1"/>
          </p:cNvSpPr>
          <p:nvPr/>
        </p:nvSpPr>
        <p:spPr bwMode="auto">
          <a:xfrm>
            <a:off x="1488944" y="144319"/>
            <a:ext cx="9354393" cy="42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  <a:spcBef>
                <a:spcPct val="50000"/>
              </a:spcBef>
              <a:defRPr/>
            </a:pPr>
            <a:r>
              <a:rPr lang="en-US" altLang="en-US" sz="3200" dirty="0" smtClean="0">
                <a:solidFill>
                  <a:srgbClr val="4171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Summary of Ad-Hoc Committee Discussion</a:t>
            </a:r>
            <a:endParaRPr lang="en-US" altLang="en-US" sz="3200" dirty="0">
              <a:solidFill>
                <a:srgbClr val="41719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091" y="1018349"/>
            <a:ext cx="10997076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25095" lvl="0"/>
            <a:r>
              <a:rPr lang="en-US" u="sng" spc="-15" dirty="0">
                <a:solidFill>
                  <a:prstClr val="black"/>
                </a:solidFill>
                <a:latin typeface="Times New Roman"/>
                <a:ea typeface="Times New Roman"/>
              </a:rPr>
              <a:t>FRONT STREET/RIVERFRONT CORRIDOR – DEVELOPMENT STANDARDS AND DESIGN GUIDELINES</a:t>
            </a: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R="125095">
              <a:tabLst>
                <a:tab pos="457200" algn="l"/>
                <a:tab pos="914400" algn="l"/>
              </a:tabLst>
            </a:pPr>
            <a:r>
              <a:rPr lang="en-US" dirty="0" smtClean="0">
                <a:latin typeface="Times New Roman"/>
                <a:ea typeface="Times New Roman"/>
              </a:rPr>
              <a:t>Page 23 – Clean Version</a:t>
            </a:r>
          </a:p>
          <a:p>
            <a:pPr marR="125095">
              <a:tabLst>
                <a:tab pos="457200" algn="l"/>
                <a:tab pos="914400" algn="l"/>
              </a:tabLst>
            </a:pPr>
            <a:endParaRPr lang="en-US" dirty="0" smtClean="0">
              <a:latin typeface="Times New Roman"/>
              <a:ea typeface="Times New Roman"/>
            </a:endParaRPr>
          </a:p>
          <a:p>
            <a:pPr marR="125095">
              <a:tabLst>
                <a:tab pos="457200" algn="l"/>
                <a:tab pos="914400" algn="l"/>
              </a:tabLst>
            </a:pPr>
            <a:r>
              <a:rPr lang="en-US" dirty="0" smtClean="0">
                <a:latin typeface="Times New Roman"/>
                <a:ea typeface="Times New Roman"/>
              </a:rPr>
              <a:t>4. </a:t>
            </a:r>
            <a:r>
              <a:rPr lang="en-US" u="sng" dirty="0" smtClean="0">
                <a:latin typeface="Times New Roman"/>
                <a:ea typeface="Times New Roman"/>
              </a:rPr>
              <a:t>Riverwalk Promenade</a:t>
            </a:r>
          </a:p>
          <a:p>
            <a:pPr marR="125095">
              <a:tabLst>
                <a:tab pos="457200" algn="l"/>
                <a:tab pos="914400" algn="l"/>
              </a:tabLst>
            </a:pPr>
            <a:endParaRPr lang="en-US" dirty="0">
              <a:latin typeface="Times New Roman"/>
              <a:ea typeface="Times New Roman"/>
            </a:endParaRPr>
          </a:p>
          <a:p>
            <a:pPr marL="457200" marR="0" indent="-2286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</a:rPr>
              <a:t>e.</a:t>
            </a:r>
            <a:r>
              <a:rPr lang="en-US" dirty="0">
                <a:latin typeface="Times New Roman"/>
                <a:ea typeface="Times New Roman"/>
              </a:rPr>
              <a:t> </a:t>
            </a:r>
            <a:r>
              <a:rPr lang="en-US" dirty="0">
                <a:latin typeface="Times New Roman"/>
                <a:ea typeface="MS Mincho"/>
              </a:rPr>
              <a:t>	</a:t>
            </a:r>
            <a:r>
              <a:rPr lang="en-US" u="sng" dirty="0">
                <a:solidFill>
                  <a:srgbClr val="008080"/>
                </a:solidFill>
                <a:latin typeface="Times New Roman"/>
                <a:ea typeface="MS Mincho"/>
              </a:rPr>
              <a:t>Lease/</a:t>
            </a:r>
            <a:r>
              <a:rPr lang="en-US" u="sng" dirty="0">
                <a:latin typeface="Times New Roman"/>
                <a:ea typeface="MS Mincho"/>
              </a:rPr>
              <a:t>Easement </a:t>
            </a:r>
            <a:r>
              <a:rPr lang="en-US" u="sng" dirty="0" err="1">
                <a:latin typeface="Times New Roman"/>
                <a:ea typeface="MS Mincho"/>
              </a:rPr>
              <a:t>o</a:t>
            </a:r>
            <a:r>
              <a:rPr lang="en-US" u="sng" strike="sngStrike" dirty="0" err="1">
                <a:solidFill>
                  <a:srgbClr val="FF0000"/>
                </a:solidFill>
                <a:latin typeface="Times New Roman"/>
                <a:ea typeface="MS Mincho"/>
              </a:rPr>
              <a:t>n</a:t>
            </a:r>
            <a:r>
              <a:rPr lang="en-US" u="sng" dirty="0" err="1">
                <a:solidFill>
                  <a:srgbClr val="008080"/>
                </a:solidFill>
                <a:latin typeface="Times New Roman"/>
                <a:ea typeface="MS Mincho"/>
              </a:rPr>
              <a:t>f</a:t>
            </a:r>
            <a:r>
              <a:rPr lang="en-US" u="sng" dirty="0">
                <a:latin typeface="Times New Roman"/>
                <a:ea typeface="MS Mincho"/>
              </a:rPr>
              <a:t> Public Space.</a:t>
            </a:r>
            <a:r>
              <a:rPr lang="en-US" dirty="0">
                <a:latin typeface="Times New Roman"/>
                <a:ea typeface="MS Mincho"/>
              </a:rPr>
              <a:t>  The City shall consider negotiated </a:t>
            </a:r>
            <a:r>
              <a:rPr lang="en-US" u="sng" dirty="0">
                <a:solidFill>
                  <a:srgbClr val="008080"/>
                </a:solidFill>
                <a:latin typeface="Times New Roman"/>
                <a:ea typeface="MS Mincho"/>
              </a:rPr>
              <a:t>leases or </a:t>
            </a:r>
            <a:r>
              <a:rPr lang="en-US" dirty="0">
                <a:latin typeface="Times New Roman"/>
                <a:ea typeface="MS Mincho"/>
              </a:rPr>
              <a:t>easements on the publicly owned land </a:t>
            </a:r>
            <a:r>
              <a:rPr lang="en-US" u="sng" dirty="0">
                <a:solidFill>
                  <a:srgbClr val="008080"/>
                </a:solidFill>
                <a:latin typeface="Times New Roman"/>
                <a:ea typeface="MS Mincho"/>
              </a:rPr>
              <a:t>on the west side of the Riverwalk </a:t>
            </a:r>
            <a:r>
              <a:rPr lang="en-US" dirty="0">
                <a:latin typeface="Times New Roman"/>
                <a:ea typeface="MS Mincho"/>
              </a:rPr>
              <a:t>for open space purposes that promote activity and overlook the promenade and river.  </a:t>
            </a:r>
            <a:r>
              <a:rPr lang="en-US" strike="sngStrike" dirty="0">
                <a:solidFill>
                  <a:srgbClr val="FF0000"/>
                </a:solidFill>
                <a:latin typeface="Times New Roman"/>
                <a:ea typeface="MS Mincho"/>
              </a:rPr>
              <a:t>Easements may be considered for up to 20 feet of the levee bank for such open space.  </a:t>
            </a:r>
            <a:r>
              <a:rPr lang="en-US" dirty="0">
                <a:latin typeface="Times New Roman"/>
                <a:ea typeface="MS Mincho"/>
              </a:rPr>
              <a:t>The </a:t>
            </a:r>
            <a:r>
              <a:rPr lang="en-US" u="sng" dirty="0">
                <a:solidFill>
                  <a:srgbClr val="008080"/>
                </a:solidFill>
                <a:latin typeface="Times New Roman"/>
                <a:ea typeface="MS Mincho"/>
              </a:rPr>
              <a:t>publically accessible </a:t>
            </a:r>
            <a:r>
              <a:rPr lang="en-US" dirty="0">
                <a:latin typeface="Times New Roman"/>
                <a:ea typeface="MS Mincho"/>
              </a:rPr>
              <a:t>open space area shall be visually open and accessible from the Riverwalk, but may be delineated with a low fence or hedge</a:t>
            </a:r>
            <a:r>
              <a:rPr lang="en-US" u="sng" dirty="0">
                <a:solidFill>
                  <a:srgbClr val="008080"/>
                </a:solidFill>
                <a:latin typeface="Times New Roman"/>
                <a:ea typeface="MS Mincho"/>
              </a:rPr>
              <a:t> no more than 24 inches in height</a:t>
            </a:r>
            <a:r>
              <a:rPr lang="en-US" dirty="0">
                <a:latin typeface="Times New Roman"/>
                <a:ea typeface="MS Mincho"/>
              </a:rPr>
              <a:t>.</a:t>
            </a:r>
            <a:endParaRPr lang="en-US" dirty="0">
              <a:latin typeface="Times New Roman"/>
              <a:ea typeface="Times New Roman"/>
            </a:endParaRPr>
          </a:p>
          <a:p>
            <a:endParaRPr lang="en-US" dirty="0">
              <a:latin typeface="Times New Roman"/>
              <a:ea typeface="Times New Roman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5/10/2016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27533" y="6356364"/>
            <a:ext cx="4325867" cy="365125"/>
          </a:xfrm>
        </p:spPr>
        <p:txBody>
          <a:bodyPr/>
          <a:lstStyle/>
          <a:p>
            <a:r>
              <a:rPr lang="en-US" dirty="0" smtClean="0"/>
              <a:t>Santa Cruz Department of Planning and Community Development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3"/>
          <p:cNvSpPr txBox="1">
            <a:spLocks noChangeArrowheads="1"/>
          </p:cNvSpPr>
          <p:nvPr/>
        </p:nvSpPr>
        <p:spPr bwMode="auto">
          <a:xfrm>
            <a:off x="1488944" y="144319"/>
            <a:ext cx="9354393" cy="42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  <a:spcBef>
                <a:spcPct val="50000"/>
              </a:spcBef>
              <a:defRPr/>
            </a:pPr>
            <a:r>
              <a:rPr lang="en-US" altLang="en-US" sz="3200" dirty="0" smtClean="0">
                <a:solidFill>
                  <a:srgbClr val="4171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Summary of Ad-Hoc Committee Discussion</a:t>
            </a:r>
            <a:endParaRPr lang="en-US" altLang="en-US" sz="3200" dirty="0">
              <a:solidFill>
                <a:srgbClr val="41719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091" y="1018349"/>
            <a:ext cx="1099707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25095" lvl="0"/>
            <a:r>
              <a:rPr lang="en-US" u="sng" spc="-15" dirty="0">
                <a:solidFill>
                  <a:prstClr val="black"/>
                </a:solidFill>
                <a:latin typeface="Times New Roman"/>
                <a:ea typeface="Times New Roman"/>
              </a:rPr>
              <a:t>FRONT STREET/RIVERFRONT CORRIDOR – DEVELOPMENT STANDARDS AND DESIGN GUIDELINES</a:t>
            </a: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R="125095">
              <a:tabLst>
                <a:tab pos="457200" algn="l"/>
                <a:tab pos="914400" algn="l"/>
              </a:tabLst>
            </a:pPr>
            <a:endParaRPr lang="en-US" dirty="0" smtClean="0">
              <a:latin typeface="Times New Roman"/>
              <a:ea typeface="Times New Roman"/>
            </a:endParaRPr>
          </a:p>
          <a:p>
            <a:pPr marR="125095">
              <a:tabLst>
                <a:tab pos="457200" algn="l"/>
                <a:tab pos="914400" algn="l"/>
              </a:tabLst>
            </a:pPr>
            <a:r>
              <a:rPr lang="en-US" u="sng" dirty="0" smtClean="0">
                <a:latin typeface="Times New Roman"/>
                <a:ea typeface="Times New Roman"/>
              </a:rPr>
              <a:t>Riverwalk Promenade</a:t>
            </a:r>
          </a:p>
          <a:p>
            <a:pPr marR="125095">
              <a:tabLst>
                <a:tab pos="457200" algn="l"/>
                <a:tab pos="914400" algn="l"/>
              </a:tabLst>
            </a:pPr>
            <a:endParaRPr lang="en-US" dirty="0">
              <a:latin typeface="Times New Roman"/>
              <a:ea typeface="Times New Roman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7/21/2016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27533" y="6356364"/>
            <a:ext cx="4325867" cy="365125"/>
          </a:xfrm>
        </p:spPr>
        <p:txBody>
          <a:bodyPr/>
          <a:lstStyle/>
          <a:p>
            <a:r>
              <a:rPr lang="en-US" dirty="0" smtClean="0"/>
              <a:t>Santa Cruz Department of Planning and Community Development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549" y="2445432"/>
            <a:ext cx="6210300" cy="3002915"/>
          </a:xfrm>
          <a:prstGeom prst="rect">
            <a:avLst/>
          </a:prstGeom>
          <a:noFill/>
          <a:ln w="9525" cmpd="sng" algn="ctr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84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3"/>
          <p:cNvSpPr txBox="1">
            <a:spLocks noChangeArrowheads="1"/>
          </p:cNvSpPr>
          <p:nvPr/>
        </p:nvSpPr>
        <p:spPr bwMode="auto">
          <a:xfrm>
            <a:off x="1488944" y="144319"/>
            <a:ext cx="9354393" cy="42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  <a:spcBef>
                <a:spcPct val="50000"/>
              </a:spcBef>
              <a:defRPr/>
            </a:pPr>
            <a:r>
              <a:rPr lang="en-US" altLang="en-US" sz="3200" dirty="0" smtClean="0">
                <a:solidFill>
                  <a:srgbClr val="4171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Summary of Ad-Hoc Committee Discussion</a:t>
            </a:r>
            <a:endParaRPr lang="en-US" altLang="en-US" sz="3200" dirty="0">
              <a:solidFill>
                <a:srgbClr val="41719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091" y="1018349"/>
            <a:ext cx="10997076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25095" lvl="0"/>
            <a:r>
              <a:rPr lang="en-US" u="sng" spc="-15" dirty="0" smtClean="0">
                <a:solidFill>
                  <a:prstClr val="black"/>
                </a:solidFill>
                <a:latin typeface="Times New Roman"/>
                <a:ea typeface="Times New Roman"/>
              </a:rPr>
              <a:t>ADDITIONAL HEIGHT ZONES</a:t>
            </a: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R="125095">
              <a:tabLst>
                <a:tab pos="457200" algn="l"/>
                <a:tab pos="914400" algn="l"/>
              </a:tabLst>
            </a:pPr>
            <a:r>
              <a:rPr lang="en-US" dirty="0" smtClean="0">
                <a:latin typeface="Times New Roman"/>
                <a:ea typeface="Times New Roman"/>
              </a:rPr>
              <a:t>Page 42-43 – Clean Version</a:t>
            </a:r>
          </a:p>
          <a:p>
            <a:pPr marR="125095">
              <a:tabLst>
                <a:tab pos="457200" algn="l"/>
                <a:tab pos="914400" algn="l"/>
              </a:tabLst>
            </a:pPr>
            <a:endParaRPr lang="en-US" dirty="0" smtClean="0">
              <a:latin typeface="Times New Roman"/>
              <a:ea typeface="Times New Roman"/>
            </a:endParaRPr>
          </a:p>
          <a:p>
            <a:pPr marL="342900" marR="125095" indent="-342900">
              <a:buAutoNum type="arabicPeriod" startAt="2"/>
              <a:tabLst>
                <a:tab pos="457200" algn="l"/>
                <a:tab pos="914400" algn="l"/>
              </a:tabLst>
            </a:pPr>
            <a:r>
              <a:rPr lang="en-US" u="sng" dirty="0" smtClean="0">
                <a:latin typeface="Times New Roman"/>
                <a:ea typeface="Times New Roman"/>
              </a:rPr>
              <a:t>Additional Height Zone B</a:t>
            </a:r>
          </a:p>
          <a:p>
            <a:pPr marL="342900" marR="125095" indent="-342900">
              <a:buAutoNum type="arabicPeriod" startAt="2"/>
              <a:tabLst>
                <a:tab pos="457200" algn="l"/>
                <a:tab pos="914400" algn="l"/>
              </a:tabLst>
            </a:pPr>
            <a:endParaRPr lang="en-US" u="sng" dirty="0">
              <a:latin typeface="Times New Roman"/>
              <a:ea typeface="Times New Roman"/>
            </a:endParaRPr>
          </a:p>
          <a:p>
            <a:pPr marR="125095">
              <a:tabLst>
                <a:tab pos="457200" algn="l"/>
                <a:tab pos="914400" algn="l"/>
              </a:tabLst>
            </a:pPr>
            <a:r>
              <a:rPr lang="en-US" dirty="0" smtClean="0">
                <a:latin typeface="Times New Roman"/>
                <a:ea typeface="Times New Roman"/>
              </a:rPr>
              <a:t>      d.  </a:t>
            </a:r>
            <a:r>
              <a:rPr lang="en-US" u="sng" dirty="0" smtClean="0">
                <a:latin typeface="Times New Roman"/>
                <a:ea typeface="Times New Roman"/>
              </a:rPr>
              <a:t>Performance Criteria</a:t>
            </a:r>
          </a:p>
          <a:p>
            <a:pPr marR="125095">
              <a:tabLst>
                <a:tab pos="457200" algn="l"/>
                <a:tab pos="914400" algn="l"/>
              </a:tabLst>
            </a:pPr>
            <a:endParaRPr lang="en-US" dirty="0">
              <a:latin typeface="Times New Roman"/>
              <a:ea typeface="Times New Roman"/>
            </a:endParaRPr>
          </a:p>
          <a:p>
            <a:pPr marL="685800" marR="123825" indent="-228600">
              <a:spcBef>
                <a:spcPts val="0"/>
              </a:spcBef>
              <a:spcAft>
                <a:spcPts val="0"/>
              </a:spcAft>
            </a:pPr>
            <a:r>
              <a:rPr lang="en-US" spc="-20" dirty="0">
                <a:latin typeface="Times New Roman"/>
                <a:ea typeface="Times New Roman"/>
                <a:cs typeface="Times New Roman"/>
              </a:rPr>
              <a:t>ii. </a:t>
            </a:r>
            <a:r>
              <a:rPr lang="en-US" spc="-2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u="sng" spc="-20" dirty="0" smtClean="0">
                <a:latin typeface="Times New Roman"/>
                <a:ea typeface="Times New Roman"/>
                <a:cs typeface="Times New Roman"/>
              </a:rPr>
              <a:t>Skyline </a:t>
            </a:r>
            <a:r>
              <a:rPr lang="en-US" u="sng" spc="-20" dirty="0">
                <a:latin typeface="Times New Roman"/>
                <a:ea typeface="Times New Roman"/>
                <a:cs typeface="Times New Roman"/>
              </a:rPr>
              <a:t>Architectural Variation.</a:t>
            </a:r>
            <a:r>
              <a:rPr lang="en-US" spc="-20" dirty="0">
                <a:latin typeface="Times New Roman"/>
                <a:ea typeface="Times New Roman"/>
                <a:cs typeface="Times New Roman"/>
              </a:rPr>
              <a:t>  In order to provide for variation of the skyline, the top floor area (</a:t>
            </a:r>
            <a:r>
              <a:rPr lang="en-US" spc="-20" dirty="0" smtClean="0">
                <a:latin typeface="Times New Roman"/>
                <a:ea typeface="Times New Roman"/>
                <a:cs typeface="Times New Roman"/>
              </a:rPr>
              <a:t>measured   from </a:t>
            </a:r>
            <a:r>
              <a:rPr lang="en-US" spc="-20" dirty="0">
                <a:latin typeface="Times New Roman"/>
                <a:ea typeface="Times New Roman"/>
                <a:cs typeface="Times New Roman"/>
              </a:rPr>
              <a:t>the exterior walls) shall not </a:t>
            </a:r>
            <a:r>
              <a:rPr lang="en-US" strike="sngStrike" spc="-2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exceed 50% of the total building footprint and the top floor shall not </a:t>
            </a:r>
            <a:r>
              <a:rPr lang="en-US" spc="-20" dirty="0">
                <a:latin typeface="Times New Roman"/>
                <a:ea typeface="Times New Roman"/>
                <a:cs typeface="Times New Roman"/>
              </a:rPr>
              <a:t>exceed </a:t>
            </a:r>
            <a:r>
              <a:rPr lang="en-US" spc="-20" dirty="0" smtClean="0">
                <a:latin typeface="Times New Roman"/>
                <a:ea typeface="Times New Roman"/>
                <a:cs typeface="Times New Roman"/>
              </a:rPr>
              <a:t>     60</a:t>
            </a:r>
            <a:r>
              <a:rPr lang="en-US" spc="-20" dirty="0">
                <a:latin typeface="Times New Roman"/>
                <a:ea typeface="Times New Roman"/>
                <a:cs typeface="Times New Roman"/>
              </a:rPr>
              <a:t>% of the building frontage width as measured along Front Street or the Riverwalk. </a:t>
            </a:r>
            <a:endParaRPr lang="en-US" dirty="0">
              <a:latin typeface="Times New Roman"/>
              <a:ea typeface="Times New Roman"/>
            </a:endParaRPr>
          </a:p>
          <a:p>
            <a:pPr marL="685800" marR="123825" indent="-228600">
              <a:spcBef>
                <a:spcPts val="0"/>
              </a:spcBef>
              <a:spcAft>
                <a:spcPts val="0"/>
              </a:spcAft>
            </a:pPr>
            <a:r>
              <a:rPr lang="en-US" spc="-20" dirty="0">
                <a:latin typeface="Times New Roman"/>
                <a:ea typeface="Times New Roman"/>
                <a:cs typeface="Times New Roman"/>
              </a:rPr>
              <a:t>iii. </a:t>
            </a:r>
            <a:r>
              <a:rPr lang="en-US" u="sng" spc="-20" dirty="0" smtClean="0">
                <a:latin typeface="Times New Roman"/>
                <a:ea typeface="Times New Roman"/>
                <a:cs typeface="Times New Roman"/>
              </a:rPr>
              <a:t>Integrated </a:t>
            </a:r>
            <a:r>
              <a:rPr lang="en-US" u="sng" spc="-20" dirty="0">
                <a:latin typeface="Times New Roman"/>
                <a:ea typeface="Times New Roman"/>
                <a:cs typeface="Times New Roman"/>
              </a:rPr>
              <a:t>Rooftop Design.</a:t>
            </a:r>
            <a:r>
              <a:rPr lang="en-US" spc="-20" dirty="0">
                <a:latin typeface="Times New Roman"/>
                <a:ea typeface="Times New Roman"/>
                <a:cs typeface="Times New Roman"/>
              </a:rPr>
              <a:t>  Rooftops shall be fully designed and creatively integrated into the function of the building.  </a:t>
            </a:r>
            <a:r>
              <a:rPr lang="en-US" strike="sngStrike" spc="-2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Use of </a:t>
            </a:r>
            <a:r>
              <a:rPr lang="en-US" strike="sngStrike" spc="-2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</a:t>
            </a:r>
            <a:r>
              <a:rPr lang="en-US" u="sng" spc="-20" dirty="0" err="1">
                <a:solidFill>
                  <a:srgbClr val="008080"/>
                </a:solidFill>
                <a:latin typeface="Times New Roman"/>
                <a:ea typeface="Times New Roman"/>
                <a:cs typeface="Times New Roman"/>
              </a:rPr>
              <a:t>R</a:t>
            </a:r>
            <a:r>
              <a:rPr lang="en-US" spc="-20" dirty="0" err="1">
                <a:latin typeface="Times New Roman"/>
                <a:ea typeface="Times New Roman"/>
                <a:cs typeface="Times New Roman"/>
              </a:rPr>
              <a:t>ooftops</a:t>
            </a:r>
            <a:r>
              <a:rPr lang="en-US" spc="-20" dirty="0">
                <a:latin typeface="Times New Roman"/>
                <a:ea typeface="Times New Roman"/>
                <a:cs typeface="Times New Roman"/>
              </a:rPr>
              <a:t> provide opportunities as </a:t>
            </a:r>
            <a:r>
              <a:rPr lang="en-US" u="sng" spc="-20" dirty="0">
                <a:solidFill>
                  <a:srgbClr val="008080"/>
                </a:solidFill>
                <a:latin typeface="Times New Roman"/>
                <a:ea typeface="Times New Roman"/>
                <a:cs typeface="Times New Roman"/>
              </a:rPr>
              <a:t>usable </a:t>
            </a:r>
            <a:r>
              <a:rPr lang="en-US" spc="-20" dirty="0">
                <a:latin typeface="Times New Roman"/>
                <a:ea typeface="Times New Roman"/>
                <a:cs typeface="Times New Roman"/>
              </a:rPr>
              <a:t>open spaces for building uses, community gardens, rainwater retention facilities, green-roof landscaping, solar panel facilities as shade structures, building mechanical equipment and other uses.  These spaces shall be thoughtfully and creatively designed as part of the initial project application.</a:t>
            </a:r>
            <a:endParaRPr lang="en-US" dirty="0">
              <a:latin typeface="Times New Roman"/>
              <a:ea typeface="Times New Roman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ts val="24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7/21/2016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27533" y="6356364"/>
            <a:ext cx="4325867" cy="365125"/>
          </a:xfrm>
        </p:spPr>
        <p:txBody>
          <a:bodyPr/>
          <a:lstStyle/>
          <a:p>
            <a:r>
              <a:rPr lang="en-US" dirty="0" smtClean="0"/>
              <a:t>Santa Cruz Department of Planning and Community Development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8937-5A40-4CB4-86E2-753D96B9EF9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9263</TotalTime>
  <Words>561</Words>
  <Application>Microsoft Office PowerPoint</Application>
  <PresentationFormat>Custom</PresentationFormat>
  <Paragraphs>112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Odermatt</dc:creator>
  <cp:lastModifiedBy>Administrator</cp:lastModifiedBy>
  <cp:revision>411</cp:revision>
  <cp:lastPrinted>2015-07-16T23:16:52Z</cp:lastPrinted>
  <dcterms:created xsi:type="dcterms:W3CDTF">2015-01-08T00:05:50Z</dcterms:created>
  <dcterms:modified xsi:type="dcterms:W3CDTF">2016-07-22T18:26:57Z</dcterms:modified>
</cp:coreProperties>
</file>