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68" r:id="rId2"/>
    <p:sldId id="259" r:id="rId3"/>
    <p:sldId id="272" r:id="rId4"/>
    <p:sldId id="320" r:id="rId5"/>
    <p:sldId id="319" r:id="rId6"/>
    <p:sldId id="318" r:id="rId7"/>
    <p:sldId id="299" r:id="rId8"/>
    <p:sldId id="257" r:id="rId9"/>
    <p:sldId id="276" r:id="rId10"/>
    <p:sldId id="303" r:id="rId11"/>
    <p:sldId id="312" r:id="rId12"/>
    <p:sldId id="304" r:id="rId13"/>
    <p:sldId id="307" r:id="rId14"/>
    <p:sldId id="305" r:id="rId15"/>
    <p:sldId id="306" r:id="rId16"/>
    <p:sldId id="279" r:id="rId17"/>
    <p:sldId id="317" r:id="rId18"/>
    <p:sldId id="321" r:id="rId19"/>
    <p:sldId id="270" r:id="rId20"/>
    <p:sldId id="310" r:id="rId21"/>
    <p:sldId id="263" r:id="rId22"/>
    <p:sldId id="315" r:id="rId23"/>
    <p:sldId id="308" r:id="rId24"/>
    <p:sldId id="324" r:id="rId25"/>
    <p:sldId id="302" r:id="rId26"/>
    <p:sldId id="291" r:id="rId27"/>
    <p:sldId id="322" r:id="rId28"/>
    <p:sldId id="323" r:id="rId29"/>
    <p:sldId id="31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92">
          <p15:clr>
            <a:srgbClr val="A4A3A4"/>
          </p15:clr>
        </p15:guide>
        <p15:guide id="2" pos="2945">
          <p15:clr>
            <a:srgbClr val="A4A3A4"/>
          </p15:clr>
        </p15:guide>
        <p15:guide id="3" orient="horz" pos="1858">
          <p15:clr>
            <a:srgbClr val="A4A3A4"/>
          </p15:clr>
        </p15:guide>
      </p15:sldGuideLst>
    </p:ext>
    <p:ext uri="{2D200454-40CA-4A62-9FC3-DE9A4176ACB9}">
      <p15:notesGuideLst xmlns:p15="http://schemas.microsoft.com/office/powerpoint/2012/main" xmlns="">
        <p15:guide id="1" orient="horz" pos="2880">
          <p15:clr>
            <a:srgbClr val="A4A3A4"/>
          </p15:clr>
        </p15:guide>
        <p15:guide id="2" pos="121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94660"/>
  </p:normalViewPr>
  <p:slideViewPr>
    <p:cSldViewPr snapToGrid="0">
      <p:cViewPr>
        <p:scale>
          <a:sx n="118" d="100"/>
          <a:sy n="118" d="100"/>
        </p:scale>
        <p:origin x="-1434" y="-24"/>
      </p:cViewPr>
      <p:guideLst>
        <p:guide orient="horz" pos="1792"/>
        <p:guide orient="horz" pos="1858"/>
        <p:guide pos="2945"/>
      </p:guideLst>
    </p:cSldViewPr>
  </p:slideViewPr>
  <p:notesTextViewPr>
    <p:cViewPr>
      <p:scale>
        <a:sx n="3" d="2"/>
        <a:sy n="3" d="2"/>
      </p:scale>
      <p:origin x="0" y="0"/>
    </p:cViewPr>
  </p:notesTextViewPr>
  <p:sorterViewPr>
    <p:cViewPr>
      <p:scale>
        <a:sx n="150" d="100"/>
        <a:sy n="150" d="100"/>
      </p:scale>
      <p:origin x="0" y="0"/>
    </p:cViewPr>
  </p:sorterViewPr>
  <p:notesViewPr>
    <p:cSldViewPr snapToGrid="0" snapToObjects="1" showGuides="1">
      <p:cViewPr>
        <p:scale>
          <a:sx n="150" d="100"/>
          <a:sy n="150" d="100"/>
        </p:scale>
        <p:origin x="-2128" y="-80"/>
      </p:cViewPr>
      <p:guideLst>
        <p:guide orient="horz" pos="2880"/>
        <p:guide pos="121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71D40A-D163-D740-9294-F468BFA1303E}" type="datetimeFigureOut">
              <a:rPr lang="en-US" smtClean="0"/>
              <a:t>5/10/2016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CDBB56-950C-7849-8B84-30A1610EF52F}" type="slidenum">
              <a:rPr lang="en-US" smtClean="0"/>
              <a:t>‹#›</a:t>
            </a:fld>
            <a:endParaRPr lang="en-US"/>
          </a:p>
        </p:txBody>
      </p:sp>
    </p:spTree>
    <p:extLst>
      <p:ext uri="{BB962C8B-B14F-4D97-AF65-F5344CB8AC3E}">
        <p14:creationId xmlns:p14="http://schemas.microsoft.com/office/powerpoint/2010/main" val="39177840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CDBB56-950C-7849-8B84-30A1610EF52F}" type="slidenum">
              <a:rPr lang="en-US" smtClean="0"/>
              <a:t>1</a:t>
            </a:fld>
            <a:endParaRPr lang="en-US"/>
          </a:p>
        </p:txBody>
      </p:sp>
    </p:spTree>
    <p:extLst>
      <p:ext uri="{BB962C8B-B14F-4D97-AF65-F5344CB8AC3E}">
        <p14:creationId xmlns:p14="http://schemas.microsoft.com/office/powerpoint/2010/main" val="277626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focus of this work includes </a:t>
            </a:r>
            <a:r>
              <a:rPr lang="en-US" dirty="0" smtClean="0"/>
              <a:t>Pacific Avenue between </a:t>
            </a:r>
            <a:r>
              <a:rPr lang="en-US" dirty="0" err="1" smtClean="0"/>
              <a:t>Cathcart</a:t>
            </a:r>
            <a:r>
              <a:rPr lang="en-US" dirty="0" smtClean="0"/>
              <a:t> </a:t>
            </a:r>
            <a:r>
              <a:rPr lang="en-US" dirty="0"/>
              <a:t>Street and Laurel Street </a:t>
            </a:r>
            <a:r>
              <a:rPr lang="en-US" dirty="0" smtClean="0"/>
              <a:t>and Front Street south of Soquel Avenue, </a:t>
            </a:r>
            <a:r>
              <a:rPr lang="en-US" dirty="0"/>
              <a:t>where the City is encouraging the extension of downtown growth in a way that maintains the vitality and scale of upper Pacific Avenue. </a:t>
            </a:r>
            <a:endParaRPr lang="en-US" dirty="0" smtClean="0"/>
          </a:p>
          <a:p>
            <a:pPr marL="171450" indent="-171450">
              <a:buFont typeface="Arial"/>
              <a:buChar char="•"/>
            </a:pPr>
            <a:endParaRPr lang="en-US" dirty="0"/>
          </a:p>
          <a:p>
            <a:pPr marL="171450" indent="-171450">
              <a:buFont typeface="Arial"/>
              <a:buChar char="•"/>
            </a:pPr>
            <a:r>
              <a:rPr lang="en-US" dirty="0" smtClean="0"/>
              <a:t> </a:t>
            </a:r>
            <a:r>
              <a:rPr lang="en-US" dirty="0"/>
              <a:t>The lower Pacific Avenue and riverfront properties east of Front Street and south of Soquel Avenue have remained undeveloped and underutilized for many years. </a:t>
            </a:r>
            <a:endParaRPr lang="en-US" dirty="0" smtClean="0"/>
          </a:p>
          <a:p>
            <a:pPr marL="171450" indent="-171450">
              <a:buFont typeface="Arial"/>
              <a:buChar char="•"/>
            </a:pPr>
            <a:endParaRPr lang="en-US" dirty="0"/>
          </a:p>
          <a:p>
            <a:pPr marL="171450" indent="-171450">
              <a:buFont typeface="Arial"/>
              <a:buChar char="•"/>
            </a:pPr>
            <a:r>
              <a:rPr lang="en-US" dirty="0" smtClean="0"/>
              <a:t> </a:t>
            </a:r>
            <a:r>
              <a:rPr lang="en-US" dirty="0"/>
              <a:t>The City wishes to revisit the development standards of the DRP to ensure that they provide appropriate guidance and sufficient incentive to achieve the goals for Downtown and to ensure a high quality environment. </a:t>
            </a:r>
            <a:endParaRPr lang="en-US" dirty="0" smtClean="0"/>
          </a:p>
          <a:p>
            <a:r>
              <a:rPr lang="en-US" dirty="0" smtClean="0"/>
              <a:t>  </a:t>
            </a:r>
          </a:p>
          <a:p>
            <a:pPr marL="171450" indent="-171450">
              <a:buFont typeface="Arial"/>
              <a:buChar char="•"/>
            </a:pPr>
            <a:r>
              <a:rPr lang="en-US" dirty="0" smtClean="0"/>
              <a:t>As we discussed in December, we believe that the additional height that is offered to eligible properties north of </a:t>
            </a:r>
            <a:r>
              <a:rPr lang="en-US" dirty="0" err="1" smtClean="0"/>
              <a:t>Cathcart</a:t>
            </a:r>
            <a:r>
              <a:rPr lang="en-US" dirty="0" smtClean="0"/>
              <a:t> Street should be made available to properties south of </a:t>
            </a:r>
            <a:r>
              <a:rPr lang="en-US" dirty="0" err="1" smtClean="0"/>
              <a:t>Cathcart</a:t>
            </a:r>
            <a:r>
              <a:rPr lang="en-US" dirty="0" smtClean="0"/>
              <a:t> Street as a means of achieving this goal. </a:t>
            </a:r>
          </a:p>
          <a:p>
            <a:pPr marL="171450" indent="-171450">
              <a:buFont typeface="Arial"/>
              <a:buChar cha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2CDBB56-950C-7849-8B84-30A1610EF52F}" type="slidenum">
              <a:rPr lang="en-US" smtClean="0"/>
              <a:t>3</a:t>
            </a:fld>
            <a:endParaRPr lang="en-US"/>
          </a:p>
        </p:txBody>
      </p:sp>
    </p:spTree>
    <p:extLst>
      <p:ext uri="{BB962C8B-B14F-4D97-AF65-F5344CB8AC3E}">
        <p14:creationId xmlns:p14="http://schemas.microsoft.com/office/powerpoint/2010/main" val="1279668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standards are </a:t>
            </a:r>
            <a:r>
              <a:rPr lang="en-US" dirty="0" smtClean="0"/>
              <a:t>aimed </a:t>
            </a:r>
            <a:r>
              <a:rPr lang="en-US" dirty="0"/>
              <a:t>at avoiding the walling off of the river, by promoting additional access ways between Front Street and the river, near the foot of </a:t>
            </a:r>
            <a:r>
              <a:rPr lang="en-US" dirty="0" err="1"/>
              <a:t>Cathcart</a:t>
            </a:r>
            <a:r>
              <a:rPr lang="en-US" dirty="0"/>
              <a:t> and the extensions of Maple and Elm Streets.  </a:t>
            </a:r>
          </a:p>
        </p:txBody>
      </p:sp>
      <p:sp>
        <p:nvSpPr>
          <p:cNvPr id="4" name="Slide Number Placeholder 3"/>
          <p:cNvSpPr>
            <a:spLocks noGrp="1"/>
          </p:cNvSpPr>
          <p:nvPr>
            <p:ph type="sldNum" sz="quarter" idx="10"/>
          </p:nvPr>
        </p:nvSpPr>
        <p:spPr/>
        <p:txBody>
          <a:bodyPr/>
          <a:lstStyle/>
          <a:p>
            <a:fld id="{E2CDBB56-950C-7849-8B84-30A1610EF52F}" type="slidenum">
              <a:rPr lang="en-US" smtClean="0"/>
              <a:t>4</a:t>
            </a:fld>
            <a:endParaRPr lang="en-US"/>
          </a:p>
        </p:txBody>
      </p:sp>
    </p:spTree>
    <p:extLst>
      <p:ext uri="{BB962C8B-B14F-4D97-AF65-F5344CB8AC3E}">
        <p14:creationId xmlns:p14="http://schemas.microsoft.com/office/powerpoint/2010/main" val="101296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standards are </a:t>
            </a:r>
            <a:r>
              <a:rPr lang="en-US" dirty="0" smtClean="0"/>
              <a:t>aimed </a:t>
            </a:r>
            <a:r>
              <a:rPr lang="en-US" dirty="0"/>
              <a:t>at avoiding the walling off of the river, by promoting additional access ways between Front Street and the river, near the foot of </a:t>
            </a:r>
            <a:r>
              <a:rPr lang="en-US" dirty="0" err="1"/>
              <a:t>Cathcart</a:t>
            </a:r>
            <a:r>
              <a:rPr lang="en-US" dirty="0"/>
              <a:t> and the extensions of Maple and Elm Streets.  </a:t>
            </a:r>
          </a:p>
        </p:txBody>
      </p:sp>
      <p:sp>
        <p:nvSpPr>
          <p:cNvPr id="4" name="Slide Number Placeholder 3"/>
          <p:cNvSpPr>
            <a:spLocks noGrp="1"/>
          </p:cNvSpPr>
          <p:nvPr>
            <p:ph type="sldNum" sz="quarter" idx="10"/>
          </p:nvPr>
        </p:nvSpPr>
        <p:spPr/>
        <p:txBody>
          <a:bodyPr/>
          <a:lstStyle/>
          <a:p>
            <a:fld id="{E2CDBB56-950C-7849-8B84-30A1610EF52F}" type="slidenum">
              <a:rPr lang="en-US" smtClean="0"/>
              <a:t>5</a:t>
            </a:fld>
            <a:endParaRPr lang="en-US"/>
          </a:p>
        </p:txBody>
      </p:sp>
    </p:spTree>
    <p:extLst>
      <p:ext uri="{BB962C8B-B14F-4D97-AF65-F5344CB8AC3E}">
        <p14:creationId xmlns:p14="http://schemas.microsoft.com/office/powerpoint/2010/main" val="101296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Contrast this volumetric approach with an approach that focuses on building articulation through changes of material, balconies, etc.</a:t>
            </a:r>
          </a:p>
          <a:p>
            <a:pPr marL="171450" indent="-171450">
              <a:buFont typeface="Arial"/>
              <a:buChar char="•"/>
            </a:pPr>
            <a:endParaRPr lang="en-US" dirty="0"/>
          </a:p>
          <a:p>
            <a:pPr marL="171450" indent="-171450">
              <a:buFont typeface="Arial"/>
              <a:buChar char="•"/>
            </a:pPr>
            <a:r>
              <a:rPr lang="en-US" dirty="0" smtClean="0"/>
              <a:t>We are concerned that this approach would not create the more intricate and interesting town scale environment that makes Downtown Santa Cruz so unique and charming. </a:t>
            </a:r>
            <a:endParaRPr lang="en-US" dirty="0"/>
          </a:p>
          <a:p>
            <a:endParaRPr lang="en-US" dirty="0"/>
          </a:p>
        </p:txBody>
      </p:sp>
      <p:sp>
        <p:nvSpPr>
          <p:cNvPr id="4" name="Slide Number Placeholder 3"/>
          <p:cNvSpPr>
            <a:spLocks noGrp="1"/>
          </p:cNvSpPr>
          <p:nvPr>
            <p:ph type="sldNum" sz="quarter" idx="10"/>
          </p:nvPr>
        </p:nvSpPr>
        <p:spPr/>
        <p:txBody>
          <a:bodyPr/>
          <a:lstStyle/>
          <a:p>
            <a:fld id="{E2CDBB56-950C-7849-8B84-30A1610EF52F}" type="slidenum">
              <a:rPr lang="en-US" smtClean="0"/>
              <a:t>7</a:t>
            </a:fld>
            <a:endParaRPr lang="en-US"/>
          </a:p>
        </p:txBody>
      </p:sp>
    </p:spTree>
    <p:extLst>
      <p:ext uri="{BB962C8B-B14F-4D97-AF65-F5344CB8AC3E}">
        <p14:creationId xmlns:p14="http://schemas.microsoft.com/office/powerpoint/2010/main" val="96959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Rather than relying on building </a:t>
            </a:r>
            <a:r>
              <a:rPr lang="en-US" dirty="0" err="1"/>
              <a:t>stepbacks</a:t>
            </a:r>
            <a:r>
              <a:rPr lang="en-US" dirty="0"/>
              <a:t> and terracing to achieve an appropriate scale transition to smaller buildings, the proposed standards call for horizontal and vertical variation to create the appearance of multiple buildings that are more in keeping with the surrounding area.   </a:t>
            </a:r>
            <a:endParaRPr lang="en-US" dirty="0" smtClean="0"/>
          </a:p>
          <a:p>
            <a:pPr marL="171450" indent="-171450">
              <a:buFont typeface="Arial"/>
              <a:buChar char="•"/>
            </a:pPr>
            <a:endParaRPr lang="en-US" dirty="0"/>
          </a:p>
          <a:p>
            <a:pPr marL="171450" indent="-171450">
              <a:buFont typeface="Arial"/>
              <a:buChar char="•"/>
            </a:pPr>
            <a:r>
              <a:rPr lang="en-US" dirty="0" smtClean="0"/>
              <a:t>We believe that additional </a:t>
            </a:r>
            <a:r>
              <a:rPr lang="en-US" dirty="0"/>
              <a:t>height – even up to 85 feet like the Palomar – can be absorbed appropriately if it is confined to a portion of a property, rather than as a massive block, terraced back from the street.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E2CDBB56-950C-7849-8B84-30A1610EF52F}" type="slidenum">
              <a:rPr lang="en-US" smtClean="0"/>
              <a:t>8</a:t>
            </a:fld>
            <a:endParaRPr lang="en-US"/>
          </a:p>
        </p:txBody>
      </p:sp>
    </p:spTree>
    <p:extLst>
      <p:ext uri="{BB962C8B-B14F-4D97-AF65-F5344CB8AC3E}">
        <p14:creationId xmlns:p14="http://schemas.microsoft.com/office/powerpoint/2010/main" val="969594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The standards are </a:t>
            </a:r>
            <a:r>
              <a:rPr lang="en-US" dirty="0" smtClean="0"/>
              <a:t>aimed </a:t>
            </a:r>
            <a:r>
              <a:rPr lang="en-US" dirty="0"/>
              <a:t>at avoiding the walling off of the river, by promoting additional access ways between Front Street and the river, near the foot of </a:t>
            </a:r>
            <a:r>
              <a:rPr lang="en-US" dirty="0" err="1"/>
              <a:t>Cathcart</a:t>
            </a:r>
            <a:r>
              <a:rPr lang="en-US" dirty="0"/>
              <a:t> and the extensions of Maple and Elm Streets.  </a:t>
            </a:r>
          </a:p>
        </p:txBody>
      </p:sp>
      <p:sp>
        <p:nvSpPr>
          <p:cNvPr id="4" name="Slide Number Placeholder 3"/>
          <p:cNvSpPr>
            <a:spLocks noGrp="1"/>
          </p:cNvSpPr>
          <p:nvPr>
            <p:ph type="sldNum" sz="quarter" idx="10"/>
          </p:nvPr>
        </p:nvSpPr>
        <p:spPr/>
        <p:txBody>
          <a:bodyPr/>
          <a:lstStyle/>
          <a:p>
            <a:fld id="{E2CDBB56-950C-7849-8B84-30A1610EF52F}" type="slidenum">
              <a:rPr lang="en-US" smtClean="0"/>
              <a:t>17</a:t>
            </a:fld>
            <a:endParaRPr lang="en-US"/>
          </a:p>
        </p:txBody>
      </p:sp>
    </p:spTree>
    <p:extLst>
      <p:ext uri="{BB962C8B-B14F-4D97-AF65-F5344CB8AC3E}">
        <p14:creationId xmlns:p14="http://schemas.microsoft.com/office/powerpoint/2010/main" val="101296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19138"/>
            <a:ext cx="4572000" cy="3429000"/>
          </a:xfrm>
        </p:spPr>
      </p:sp>
      <p:sp>
        <p:nvSpPr>
          <p:cNvPr id="3" name="Notes Placeholder 2"/>
          <p:cNvSpPr>
            <a:spLocks noGrp="1"/>
          </p:cNvSpPr>
          <p:nvPr>
            <p:ph type="body" idx="1"/>
          </p:nvPr>
        </p:nvSpPr>
        <p:spPr/>
        <p:txBody>
          <a:bodyPr/>
          <a:lstStyle/>
          <a:p>
            <a:endParaRPr lang="en-US" dirty="0" smtClean="0"/>
          </a:p>
          <a:p>
            <a:endParaRPr lang="en-US" dirty="0"/>
          </a:p>
          <a:p>
            <a:pPr marL="171450" indent="-171450">
              <a:buFont typeface="Arial"/>
              <a:buChar char="•"/>
            </a:pPr>
            <a:endParaRPr lang="en-US" dirty="0" smtClean="0"/>
          </a:p>
          <a:p>
            <a:pPr marL="171450" indent="-171450">
              <a:buFont typeface="Arial"/>
              <a:buChar char="•"/>
            </a:pPr>
            <a:r>
              <a:rPr lang="en-US" dirty="0" smtClean="0"/>
              <a:t>In revising the standards, however, it is important that we recognize the unique conditions that exist in this area – notably the large assembled sites and the area’s relationship with the river. </a:t>
            </a:r>
          </a:p>
          <a:p>
            <a:endParaRPr lang="en-US" dirty="0" smtClean="0"/>
          </a:p>
          <a:p>
            <a:pPr marL="171450" indent="-171450">
              <a:buFont typeface="Arial"/>
              <a:buChar char="•"/>
            </a:pPr>
            <a:r>
              <a:rPr lang="en-US" dirty="0" smtClean="0"/>
              <a:t>Today many of the properties back on to the river, creating an inhospitable environment for </a:t>
            </a:r>
            <a:r>
              <a:rPr lang="en-US" dirty="0" err="1" smtClean="0"/>
              <a:t>promenaders</a:t>
            </a:r>
            <a:r>
              <a:rPr lang="en-US" dirty="0" smtClean="0"/>
              <a:t> on the </a:t>
            </a:r>
            <a:r>
              <a:rPr lang="en-US" dirty="0" err="1" smtClean="0"/>
              <a:t>Riverwalk</a:t>
            </a:r>
            <a:r>
              <a:rPr lang="en-US" dirty="0" smtClean="0"/>
              <a:t>, and for people trying to get to the river from Front Street.  </a:t>
            </a:r>
          </a:p>
          <a:p>
            <a:endParaRPr lang="en-US" dirty="0"/>
          </a:p>
          <a:p>
            <a:pPr marL="171450" indent="-171450">
              <a:buFont typeface="Arial"/>
              <a:buChar char="•"/>
            </a:pPr>
            <a:r>
              <a:rPr lang="en-US" dirty="0" smtClean="0"/>
              <a:t>A key goal of the original DRP and of the San Lorenzo Riverfront Plan was to promote new development that could enhance access to and along the river. </a:t>
            </a:r>
          </a:p>
          <a:p>
            <a:pPr marL="171450" indent="-171450">
              <a:buFont typeface="Arial"/>
              <a:buChar char="•"/>
            </a:pPr>
            <a:endParaRPr lang="en-US" dirty="0" smtClean="0"/>
          </a:p>
          <a:p>
            <a:pPr marL="171450" indent="-171450">
              <a:buFont typeface="Arial"/>
              <a:buChar char="•"/>
            </a:pPr>
            <a:r>
              <a:rPr lang="en-US" dirty="0" smtClean="0"/>
              <a:t>And to promote uses that would foster a positive environment.  In this regard, upper-level residential is a use that is given high priority…one that can promote a day and nighttime environment and a strong  sense of stewardship. </a:t>
            </a:r>
          </a:p>
          <a:p>
            <a:pPr marL="171450" indent="-171450">
              <a:buFont typeface="Arial"/>
              <a:buChar char="•"/>
            </a:pPr>
            <a:endParaRPr lang="en-US" dirty="0"/>
          </a:p>
          <a:p>
            <a:pPr marL="171450" indent="-171450">
              <a:buFont typeface="Arial"/>
              <a:buChar char="•"/>
            </a:pP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E2CDBB56-950C-7849-8B84-30A1610EF52F}" type="slidenum">
              <a:rPr lang="en-US" smtClean="0"/>
              <a:t>19</a:t>
            </a:fld>
            <a:endParaRPr lang="en-US"/>
          </a:p>
        </p:txBody>
      </p:sp>
    </p:spTree>
    <p:extLst>
      <p:ext uri="{BB962C8B-B14F-4D97-AF65-F5344CB8AC3E}">
        <p14:creationId xmlns:p14="http://schemas.microsoft.com/office/powerpoint/2010/main" val="3543924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19138"/>
            <a:ext cx="4572000" cy="3429000"/>
          </a:xfrm>
        </p:spPr>
      </p:sp>
      <p:sp>
        <p:nvSpPr>
          <p:cNvPr id="3" name="Notes Placeholder 2"/>
          <p:cNvSpPr>
            <a:spLocks noGrp="1"/>
          </p:cNvSpPr>
          <p:nvPr>
            <p:ph type="body" idx="1"/>
          </p:nvPr>
        </p:nvSpPr>
        <p:spPr/>
        <p:txBody>
          <a:bodyPr/>
          <a:lstStyle/>
          <a:p>
            <a:endParaRPr lang="en-US" dirty="0" smtClean="0"/>
          </a:p>
          <a:p>
            <a:endParaRPr lang="en-US" dirty="0"/>
          </a:p>
          <a:p>
            <a:pPr marL="171450" indent="-171450">
              <a:buFont typeface="Arial"/>
              <a:buChar char="•"/>
            </a:pPr>
            <a:endParaRPr lang="en-US" dirty="0" smtClean="0"/>
          </a:p>
          <a:p>
            <a:pPr marL="171450" indent="-171450">
              <a:buFont typeface="Arial"/>
              <a:buChar char="•"/>
            </a:pPr>
            <a:r>
              <a:rPr lang="en-US" dirty="0" smtClean="0"/>
              <a:t>In revising the standards, however, it is important that we recognize the unique conditions that exist in this area – notably the large assembled sites and the area’s relationship with the river. </a:t>
            </a:r>
          </a:p>
          <a:p>
            <a:endParaRPr lang="en-US" dirty="0" smtClean="0"/>
          </a:p>
          <a:p>
            <a:pPr marL="171450" indent="-171450">
              <a:buFont typeface="Arial"/>
              <a:buChar char="•"/>
            </a:pPr>
            <a:r>
              <a:rPr lang="en-US" dirty="0" smtClean="0"/>
              <a:t>Today many of the properties back on to the river, creating an inhospitable environment for </a:t>
            </a:r>
            <a:r>
              <a:rPr lang="en-US" dirty="0" err="1" smtClean="0"/>
              <a:t>promenaders</a:t>
            </a:r>
            <a:r>
              <a:rPr lang="en-US" dirty="0" smtClean="0"/>
              <a:t> on the </a:t>
            </a:r>
            <a:r>
              <a:rPr lang="en-US" dirty="0" err="1" smtClean="0"/>
              <a:t>Riverwalk</a:t>
            </a:r>
            <a:r>
              <a:rPr lang="en-US" dirty="0" smtClean="0"/>
              <a:t>, and for people trying to get to the river from Front Street.  </a:t>
            </a:r>
          </a:p>
          <a:p>
            <a:endParaRPr lang="en-US" dirty="0"/>
          </a:p>
          <a:p>
            <a:pPr marL="171450" indent="-171450">
              <a:buFont typeface="Arial"/>
              <a:buChar char="•"/>
            </a:pPr>
            <a:r>
              <a:rPr lang="en-US" dirty="0" smtClean="0"/>
              <a:t>A key goal of the original DRP and of the San Lorenzo Riverfront Plan was to promote new development that could enhance access to and along the river. </a:t>
            </a:r>
          </a:p>
          <a:p>
            <a:pPr marL="171450" indent="-171450">
              <a:buFont typeface="Arial"/>
              <a:buChar char="•"/>
            </a:pPr>
            <a:endParaRPr lang="en-US" dirty="0" smtClean="0"/>
          </a:p>
          <a:p>
            <a:pPr marL="171450" indent="-171450">
              <a:buFont typeface="Arial"/>
              <a:buChar char="•"/>
            </a:pPr>
            <a:r>
              <a:rPr lang="en-US" dirty="0" smtClean="0"/>
              <a:t>And to promote uses that would foster a positive environment.  In this regard, upper-level residential is a use that is given high priority…one that can promote a day and nighttime environment and a strong  sense of stewardship. </a:t>
            </a:r>
          </a:p>
          <a:p>
            <a:pPr marL="171450" indent="-171450">
              <a:buFont typeface="Arial"/>
              <a:buChar char="•"/>
            </a:pPr>
            <a:endParaRPr lang="en-US" dirty="0"/>
          </a:p>
          <a:p>
            <a:pPr marL="171450" indent="-171450">
              <a:buFont typeface="Arial"/>
              <a:buChar char="•"/>
            </a:pP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E2CDBB56-950C-7849-8B84-30A1610EF52F}" type="slidenum">
              <a:rPr lang="en-US" smtClean="0"/>
              <a:t>22</a:t>
            </a:fld>
            <a:endParaRPr lang="en-US"/>
          </a:p>
        </p:txBody>
      </p:sp>
    </p:spTree>
    <p:extLst>
      <p:ext uri="{BB962C8B-B14F-4D97-AF65-F5344CB8AC3E}">
        <p14:creationId xmlns:p14="http://schemas.microsoft.com/office/powerpoint/2010/main" val="3543924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259939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92202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31586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162087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408235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19552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60040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2513176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1224136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416578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3BDA1-EF52-4BBA-A27D-4E2BA1A5A00E}" type="datetimeFigureOut">
              <a:rPr lang="en-US" smtClean="0"/>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889DE7-86CB-475B-BBD4-A90755290AE6}" type="slidenum">
              <a:rPr lang="en-US" smtClean="0"/>
              <a:t>‹#›</a:t>
            </a:fld>
            <a:endParaRPr lang="en-US" dirty="0"/>
          </a:p>
        </p:txBody>
      </p:sp>
    </p:spTree>
    <p:extLst>
      <p:ext uri="{BB962C8B-B14F-4D97-AF65-F5344CB8AC3E}">
        <p14:creationId xmlns:p14="http://schemas.microsoft.com/office/powerpoint/2010/main" val="52493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3BDA1-EF52-4BBA-A27D-4E2BA1A5A00E}" type="datetimeFigureOut">
              <a:rPr lang="en-US" smtClean="0"/>
              <a:t>5/10/2016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89DE7-86CB-475B-BBD4-A90755290AE6}" type="slidenum">
              <a:rPr lang="en-US" smtClean="0"/>
              <a:t>‹#›</a:t>
            </a:fld>
            <a:endParaRPr lang="en-US" dirty="0"/>
          </a:p>
        </p:txBody>
      </p:sp>
    </p:spTree>
    <p:extLst>
      <p:ext uri="{BB962C8B-B14F-4D97-AF65-F5344CB8AC3E}">
        <p14:creationId xmlns:p14="http://schemas.microsoft.com/office/powerpoint/2010/main" val="95262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0" y="165435"/>
            <a:ext cx="9144000" cy="1777666"/>
          </a:xfrm>
        </p:spPr>
        <p:txBody>
          <a:bodyPr anchor="t">
            <a:noAutofit/>
          </a:bodyPr>
          <a:lstStyle/>
          <a:p>
            <a:pPr>
              <a:lnSpc>
                <a:spcPct val="130000"/>
              </a:lnSpc>
              <a:spcAft>
                <a:spcPts val="50"/>
              </a:spcAft>
            </a:pPr>
            <a:r>
              <a:rPr lang="en-US" sz="3200" b="1" dirty="0" smtClean="0">
                <a:solidFill>
                  <a:srgbClr val="FFFFFF"/>
                </a:solidFill>
                <a:latin typeface="+mn-lt"/>
                <a:cs typeface="Times New Roman" panose="02020603050405020304" pitchFamily="18" charset="0"/>
              </a:rPr>
              <a:t>DO</a:t>
            </a:r>
            <a:r>
              <a:rPr lang="en-US" sz="3200" b="1" dirty="0" smtClean="0">
                <a:solidFill>
                  <a:schemeClr val="bg1"/>
                </a:solidFill>
                <a:latin typeface="+mn-lt"/>
                <a:cs typeface="Times New Roman" panose="02020603050405020304" pitchFamily="18" charset="0"/>
              </a:rPr>
              <a:t>WNTOWN PLAN UPDATE</a:t>
            </a:r>
            <a:r>
              <a:rPr lang="en-US" sz="2300" b="1" dirty="0" smtClean="0">
                <a:solidFill>
                  <a:schemeClr val="bg1"/>
                </a:solidFill>
                <a:latin typeface="+mn-lt"/>
                <a:cs typeface="Times New Roman" panose="02020603050405020304" pitchFamily="18" charset="0"/>
              </a:rPr>
              <a:t/>
            </a:r>
            <a:br>
              <a:rPr lang="en-US" sz="2300" b="1" dirty="0" smtClean="0">
                <a:solidFill>
                  <a:schemeClr val="bg1"/>
                </a:solidFill>
                <a:latin typeface="+mn-lt"/>
                <a:cs typeface="Times New Roman" panose="02020603050405020304" pitchFamily="18" charset="0"/>
              </a:rPr>
            </a:br>
            <a:r>
              <a:rPr lang="en-US" sz="2000" dirty="0" smtClean="0">
                <a:solidFill>
                  <a:schemeClr val="bg1"/>
                </a:solidFill>
                <a:latin typeface="+mn-lt"/>
                <a:cs typeface="Times New Roman" panose="02020603050405020304" pitchFamily="18" charset="0"/>
              </a:rPr>
              <a:t>RECOMMENDED DEVELOPMENT STANDARD AMENDMENTS</a:t>
            </a:r>
            <a:r>
              <a:rPr lang="en-US" sz="2000" dirty="0" smtClean="0">
                <a:latin typeface="+mn-lt"/>
                <a:cs typeface="Times New Roman" panose="02020603050405020304" pitchFamily="18" charset="0"/>
              </a:rPr>
              <a:t/>
            </a:r>
            <a:br>
              <a:rPr lang="en-US" sz="2000" dirty="0" smtClean="0">
                <a:latin typeface="+mn-lt"/>
                <a:cs typeface="Times New Roman" panose="02020603050405020304" pitchFamily="18" charset="0"/>
              </a:rPr>
            </a:br>
            <a:r>
              <a:rPr lang="en-US" sz="2000" dirty="0" smtClean="0">
                <a:latin typeface="+mn-lt"/>
                <a:cs typeface="Times New Roman" panose="02020603050405020304" pitchFamily="18" charset="0"/>
              </a:rPr>
              <a:t/>
            </a:r>
            <a:br>
              <a:rPr lang="en-US" sz="2000" dirty="0" smtClean="0">
                <a:latin typeface="+mn-lt"/>
                <a:cs typeface="Times New Roman" panose="02020603050405020304" pitchFamily="18" charset="0"/>
              </a:rPr>
            </a:br>
            <a:r>
              <a:rPr lang="en-US" sz="2300" dirty="0" smtClean="0">
                <a:latin typeface="+mn-lt"/>
                <a:cs typeface="Times New Roman" panose="02020603050405020304" pitchFamily="18" charset="0"/>
              </a:rPr>
              <a:t/>
            </a:r>
            <a:br>
              <a:rPr lang="en-US" sz="2300" dirty="0" smtClean="0">
                <a:latin typeface="+mn-lt"/>
                <a:cs typeface="Times New Roman" panose="02020603050405020304" pitchFamily="18" charset="0"/>
              </a:rPr>
            </a:br>
            <a:r>
              <a:rPr lang="en-US" sz="2300" dirty="0" smtClean="0">
                <a:latin typeface="+mn-lt"/>
                <a:cs typeface="Times New Roman" panose="02020603050405020304" pitchFamily="18" charset="0"/>
              </a:rPr>
              <a:t/>
            </a:r>
            <a:br>
              <a:rPr lang="en-US" sz="2300" dirty="0" smtClean="0">
                <a:latin typeface="+mn-lt"/>
                <a:cs typeface="Times New Roman" panose="02020603050405020304" pitchFamily="18" charset="0"/>
              </a:rPr>
            </a:br>
            <a:r>
              <a:rPr lang="en-US" sz="2300" dirty="0">
                <a:latin typeface="+mn-lt"/>
                <a:cs typeface="Times New Roman" panose="02020603050405020304" pitchFamily="18" charset="0"/>
              </a:rPr>
              <a:t/>
            </a:r>
            <a:br>
              <a:rPr lang="en-US" sz="2300" dirty="0">
                <a:latin typeface="+mn-lt"/>
                <a:cs typeface="Times New Roman" panose="02020603050405020304" pitchFamily="18" charset="0"/>
              </a:rPr>
            </a:br>
            <a:r>
              <a:rPr lang="en-US" sz="2300" dirty="0" smtClean="0">
                <a:latin typeface="+mn-lt"/>
                <a:cs typeface="Times New Roman" panose="02020603050405020304" pitchFamily="18" charset="0"/>
              </a:rPr>
              <a:t/>
            </a:r>
            <a:br>
              <a:rPr lang="en-US" sz="2300" dirty="0" smtClean="0">
                <a:latin typeface="+mn-lt"/>
                <a:cs typeface="Times New Roman" panose="02020603050405020304" pitchFamily="18" charset="0"/>
              </a:rPr>
            </a:br>
            <a:r>
              <a:rPr lang="en-US" sz="2300" dirty="0">
                <a:latin typeface="+mn-lt"/>
                <a:cs typeface="Times New Roman" panose="02020603050405020304" pitchFamily="18" charset="0"/>
              </a:rPr>
              <a:t/>
            </a:r>
            <a:br>
              <a:rPr lang="en-US" sz="2300" dirty="0">
                <a:latin typeface="+mn-lt"/>
                <a:cs typeface="Times New Roman" panose="02020603050405020304" pitchFamily="18" charset="0"/>
              </a:rPr>
            </a:br>
            <a:r>
              <a:rPr lang="en-US" sz="2300" dirty="0" smtClean="0">
                <a:latin typeface="+mn-lt"/>
                <a:cs typeface="Times New Roman" panose="02020603050405020304" pitchFamily="18" charset="0"/>
              </a:rPr>
              <a:t/>
            </a:r>
            <a:br>
              <a:rPr lang="en-US" sz="2300" dirty="0" smtClean="0">
                <a:latin typeface="+mn-lt"/>
                <a:cs typeface="Times New Roman" panose="02020603050405020304" pitchFamily="18" charset="0"/>
              </a:rPr>
            </a:br>
            <a:endParaRPr lang="en-US" sz="2000" dirty="0">
              <a:solidFill>
                <a:srgbClr val="FFFFFF"/>
              </a:solidFill>
              <a:latin typeface="+mn-lt"/>
              <a:cs typeface="Times New Roman" panose="02020603050405020304" pitchFamily="18" charset="0"/>
            </a:endParaRPr>
          </a:p>
        </p:txBody>
      </p:sp>
      <p:sp>
        <p:nvSpPr>
          <p:cNvPr id="6" name="Subtitle 2"/>
          <p:cNvSpPr>
            <a:spLocks noGrp="1"/>
          </p:cNvSpPr>
          <p:nvPr>
            <p:ph type="subTitle" idx="1"/>
          </p:nvPr>
        </p:nvSpPr>
        <p:spPr>
          <a:xfrm>
            <a:off x="0" y="6181415"/>
            <a:ext cx="9144000" cy="601252"/>
          </a:xfrm>
        </p:spPr>
        <p:txBody>
          <a:bodyPr>
            <a:normAutofit/>
          </a:bodyPr>
          <a:lstStyle/>
          <a:p>
            <a:pPr>
              <a:lnSpc>
                <a:spcPct val="100000"/>
              </a:lnSpc>
              <a:spcBef>
                <a:spcPts val="200"/>
              </a:spcBef>
            </a:pPr>
            <a:r>
              <a:rPr lang="en-US" sz="1200" dirty="0" smtClean="0">
                <a:solidFill>
                  <a:srgbClr val="FFFFFF"/>
                </a:solidFill>
                <a:cs typeface="Times New Roman" panose="02020603050405020304" pitchFamily="18" charset="0"/>
              </a:rPr>
              <a:t>Prepared by ROMA Design Group and McCann Adams Studio</a:t>
            </a:r>
          </a:p>
          <a:p>
            <a:pPr>
              <a:lnSpc>
                <a:spcPct val="100000"/>
              </a:lnSpc>
              <a:spcBef>
                <a:spcPts val="200"/>
              </a:spcBef>
            </a:pPr>
            <a:r>
              <a:rPr lang="en-US" sz="1200" dirty="0" smtClean="0">
                <a:solidFill>
                  <a:srgbClr val="FFFFFF"/>
                </a:solidFill>
                <a:cs typeface="Times New Roman" panose="02020603050405020304" pitchFamily="18" charset="0"/>
              </a:rPr>
              <a:t>May 10, 2016</a:t>
            </a:r>
            <a:endParaRPr lang="en-US" sz="1200" dirty="0">
              <a:solidFill>
                <a:srgbClr val="FFFFFF"/>
              </a:solidFill>
              <a:cs typeface="Times New Roman" panose="02020603050405020304" pitchFamily="18" charset="0"/>
            </a:endParaRPr>
          </a:p>
        </p:txBody>
      </p:sp>
      <p:pic>
        <p:nvPicPr>
          <p:cNvPr id="2" name="Picture 1" descr="SantaCruz-1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3200" y="1389451"/>
            <a:ext cx="6216650" cy="4129685"/>
          </a:xfrm>
          <a:prstGeom prst="rect">
            <a:avLst/>
          </a:prstGeom>
        </p:spPr>
      </p:pic>
      <p:sp>
        <p:nvSpPr>
          <p:cNvPr id="3" name="Rectangle 2"/>
          <p:cNvSpPr/>
          <p:nvPr/>
        </p:nvSpPr>
        <p:spPr>
          <a:xfrm>
            <a:off x="0" y="5701784"/>
            <a:ext cx="9144000" cy="369332"/>
          </a:xfrm>
          <a:prstGeom prst="rect">
            <a:avLst/>
          </a:prstGeom>
        </p:spPr>
        <p:txBody>
          <a:bodyPr wrap="square">
            <a:spAutoFit/>
          </a:bodyPr>
          <a:lstStyle/>
          <a:p>
            <a:pPr algn="ctr"/>
            <a:r>
              <a:rPr lang="en-US" dirty="0">
                <a:solidFill>
                  <a:srgbClr val="FFFFFF"/>
                </a:solidFill>
                <a:cs typeface="Times New Roman" panose="02020603050405020304" pitchFamily="18" charset="0"/>
              </a:rPr>
              <a:t>Presentation to the City Council</a:t>
            </a:r>
            <a:endParaRPr lang="en-US" dirty="0"/>
          </a:p>
        </p:txBody>
      </p:sp>
    </p:spTree>
    <p:extLst>
      <p:ext uri="{BB962C8B-B14F-4D97-AF65-F5344CB8AC3E}">
        <p14:creationId xmlns:p14="http://schemas.microsoft.com/office/powerpoint/2010/main" val="2296803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493" r="2449"/>
          <a:stretch/>
        </p:blipFill>
        <p:spPr>
          <a:xfrm>
            <a:off x="7150" y="854656"/>
            <a:ext cx="9136849" cy="5157154"/>
          </a:xfrm>
          <a:prstGeom prst="rect">
            <a:avLst/>
          </a:prstGeom>
        </p:spPr>
      </p:pic>
      <p:sp>
        <p:nvSpPr>
          <p:cNvPr id="5"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151" y="74136"/>
            <a:ext cx="9163837" cy="738664"/>
          </a:xfrm>
          <a:prstGeom prst="rect">
            <a:avLst/>
          </a:prstGeom>
          <a:noFill/>
        </p:spPr>
        <p:txBody>
          <a:bodyPr wrap="none" rtlCol="0">
            <a:spAutoFit/>
          </a:bodyPr>
          <a:lstStyle/>
          <a:p>
            <a:r>
              <a:rPr lang="en-US" sz="2400" dirty="0">
                <a:solidFill>
                  <a:srgbClr val="FFFFFF"/>
                </a:solidFill>
              </a:rPr>
              <a:t>Pacific Avenue Retail District Development Standards: </a:t>
            </a:r>
            <a:r>
              <a:rPr lang="en-US" sz="2400" dirty="0" smtClean="0">
                <a:solidFill>
                  <a:srgbClr val="FFFFFF"/>
                </a:solidFill>
              </a:rPr>
              <a:t>Additional Height</a:t>
            </a:r>
            <a:endParaRPr lang="en-US" sz="2400" dirty="0">
              <a:solidFill>
                <a:srgbClr val="FFFFFF"/>
              </a:solidFill>
            </a:endParaRPr>
          </a:p>
          <a:p>
            <a:endParaRPr lang="en-US" dirty="0"/>
          </a:p>
        </p:txBody>
      </p:sp>
      <p:sp>
        <p:nvSpPr>
          <p:cNvPr id="8" name="TextBox 7"/>
          <p:cNvSpPr txBox="1"/>
          <p:nvPr/>
        </p:nvSpPr>
        <p:spPr>
          <a:xfrm>
            <a:off x="0" y="6053666"/>
            <a:ext cx="9144000" cy="400110"/>
          </a:xfrm>
          <a:prstGeom prst="rect">
            <a:avLst/>
          </a:prstGeom>
          <a:noFill/>
        </p:spPr>
        <p:txBody>
          <a:bodyPr wrap="square" rtlCol="0">
            <a:spAutoFit/>
          </a:bodyPr>
          <a:lstStyle/>
          <a:p>
            <a:pPr algn="ctr"/>
            <a:r>
              <a:rPr lang="en-US" sz="2000" dirty="0" smtClean="0">
                <a:solidFill>
                  <a:srgbClr val="FFFFFF"/>
                </a:solidFill>
              </a:rPr>
              <a:t>Limit the additional height along each of the street frontages. </a:t>
            </a:r>
            <a:endParaRPr lang="en-US" sz="2000" dirty="0">
              <a:solidFill>
                <a:srgbClr val="FFFFFF"/>
              </a:solidFill>
            </a:endParaRPr>
          </a:p>
        </p:txBody>
      </p:sp>
    </p:spTree>
    <p:extLst>
      <p:ext uri="{BB962C8B-B14F-4D97-AF65-F5344CB8AC3E}">
        <p14:creationId xmlns:p14="http://schemas.microsoft.com/office/powerpoint/2010/main" val="1708327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929" t="6423" r="7558"/>
          <a:stretch/>
        </p:blipFill>
        <p:spPr>
          <a:xfrm>
            <a:off x="-598" y="929897"/>
            <a:ext cx="9136849" cy="5072611"/>
          </a:xfrm>
        </p:spPr>
      </p:pic>
      <p:sp>
        <p:nvSpPr>
          <p:cNvPr id="5"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151" y="74136"/>
            <a:ext cx="9163837" cy="738664"/>
          </a:xfrm>
          <a:prstGeom prst="rect">
            <a:avLst/>
          </a:prstGeom>
          <a:noFill/>
        </p:spPr>
        <p:txBody>
          <a:bodyPr wrap="none" rtlCol="0">
            <a:spAutoFit/>
          </a:bodyPr>
          <a:lstStyle/>
          <a:p>
            <a:r>
              <a:rPr lang="en-US" sz="2400" dirty="0">
                <a:solidFill>
                  <a:srgbClr val="FFFFFF"/>
                </a:solidFill>
              </a:rPr>
              <a:t>Pacific Avenue Retail District Development Standards: </a:t>
            </a:r>
            <a:r>
              <a:rPr lang="en-US" sz="2400" dirty="0" smtClean="0">
                <a:solidFill>
                  <a:srgbClr val="FFFFFF"/>
                </a:solidFill>
              </a:rPr>
              <a:t>Additional Height</a:t>
            </a:r>
            <a:endParaRPr lang="en-US" sz="2400" dirty="0">
              <a:solidFill>
                <a:srgbClr val="FFFFFF"/>
              </a:solidFill>
            </a:endParaRPr>
          </a:p>
          <a:p>
            <a:endParaRPr lang="en-US" dirty="0"/>
          </a:p>
        </p:txBody>
      </p:sp>
      <p:sp>
        <p:nvSpPr>
          <p:cNvPr id="8" name="TextBox 7"/>
          <p:cNvSpPr txBox="1"/>
          <p:nvPr/>
        </p:nvSpPr>
        <p:spPr>
          <a:xfrm>
            <a:off x="0" y="6172202"/>
            <a:ext cx="9144000" cy="400110"/>
          </a:xfrm>
          <a:prstGeom prst="rect">
            <a:avLst/>
          </a:prstGeom>
          <a:noFill/>
        </p:spPr>
        <p:txBody>
          <a:bodyPr wrap="square" rtlCol="0">
            <a:spAutoFit/>
          </a:bodyPr>
          <a:lstStyle/>
          <a:p>
            <a:pPr algn="ctr"/>
            <a:r>
              <a:rPr lang="en-US" sz="2000" dirty="0" smtClean="0">
                <a:solidFill>
                  <a:srgbClr val="FFFFFF"/>
                </a:solidFill>
              </a:rPr>
              <a:t>Limit the additional height along each of the street frontages. </a:t>
            </a:r>
            <a:endParaRPr lang="en-US" sz="2000" dirty="0">
              <a:solidFill>
                <a:srgbClr val="FFFFFF"/>
              </a:solidFill>
            </a:endParaRPr>
          </a:p>
        </p:txBody>
      </p:sp>
    </p:spTree>
    <p:extLst>
      <p:ext uri="{BB962C8B-B14F-4D97-AF65-F5344CB8AC3E}">
        <p14:creationId xmlns:p14="http://schemas.microsoft.com/office/powerpoint/2010/main" val="2031259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082"/>
          <a:stretch/>
        </p:blipFill>
        <p:spPr>
          <a:xfrm>
            <a:off x="0" y="940866"/>
            <a:ext cx="9170988" cy="5069915"/>
          </a:xfrm>
          <a:prstGeom prst="rect">
            <a:avLst/>
          </a:prstGeom>
        </p:spPr>
      </p:pic>
      <p:sp>
        <p:nvSpPr>
          <p:cNvPr id="5"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151" y="74136"/>
            <a:ext cx="9163837" cy="738664"/>
          </a:xfrm>
          <a:prstGeom prst="rect">
            <a:avLst/>
          </a:prstGeom>
          <a:noFill/>
        </p:spPr>
        <p:txBody>
          <a:bodyPr wrap="none" rtlCol="0">
            <a:spAutoFit/>
          </a:bodyPr>
          <a:lstStyle/>
          <a:p>
            <a:r>
              <a:rPr lang="en-US" sz="2400" dirty="0">
                <a:solidFill>
                  <a:srgbClr val="FFFFFF"/>
                </a:solidFill>
              </a:rPr>
              <a:t>Pacific Avenue Retail District Development Standards: </a:t>
            </a:r>
            <a:r>
              <a:rPr lang="en-US" sz="2400" dirty="0" smtClean="0">
                <a:solidFill>
                  <a:srgbClr val="FFFFFF"/>
                </a:solidFill>
              </a:rPr>
              <a:t>Additional Height</a:t>
            </a:r>
            <a:endParaRPr lang="en-US" sz="2400" dirty="0">
              <a:solidFill>
                <a:srgbClr val="FFFFFF"/>
              </a:solidFill>
            </a:endParaRPr>
          </a:p>
          <a:p>
            <a:endParaRPr lang="en-US" dirty="0"/>
          </a:p>
        </p:txBody>
      </p:sp>
      <p:sp>
        <p:nvSpPr>
          <p:cNvPr id="8" name="TextBox 7"/>
          <p:cNvSpPr txBox="1"/>
          <p:nvPr/>
        </p:nvSpPr>
        <p:spPr>
          <a:xfrm>
            <a:off x="0" y="6011334"/>
            <a:ext cx="9144000" cy="400110"/>
          </a:xfrm>
          <a:prstGeom prst="rect">
            <a:avLst/>
          </a:prstGeom>
          <a:noFill/>
        </p:spPr>
        <p:txBody>
          <a:bodyPr wrap="square" rtlCol="0">
            <a:spAutoFit/>
          </a:bodyPr>
          <a:lstStyle/>
          <a:p>
            <a:pPr algn="ctr"/>
            <a:r>
              <a:rPr lang="en-US" sz="2000" dirty="0" smtClean="0">
                <a:solidFill>
                  <a:srgbClr val="FFFFFF"/>
                </a:solidFill>
              </a:rPr>
              <a:t>Create a two-story variation between building volumes.</a:t>
            </a:r>
            <a:endParaRPr lang="en-US" sz="2000" dirty="0">
              <a:solidFill>
                <a:srgbClr val="FFFFFF"/>
              </a:solidFill>
            </a:endParaRPr>
          </a:p>
        </p:txBody>
      </p:sp>
    </p:spTree>
    <p:extLst>
      <p:ext uri="{BB962C8B-B14F-4D97-AF65-F5344CB8AC3E}">
        <p14:creationId xmlns:p14="http://schemas.microsoft.com/office/powerpoint/2010/main" val="4186883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05" r="1166"/>
          <a:stretch/>
        </p:blipFill>
        <p:spPr>
          <a:xfrm>
            <a:off x="0" y="871068"/>
            <a:ext cx="9144000" cy="5097888"/>
          </a:xfrm>
          <a:prstGeom prst="rect">
            <a:avLst/>
          </a:prstGeom>
        </p:spPr>
      </p:pic>
      <p:sp>
        <p:nvSpPr>
          <p:cNvPr id="5"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151" y="74136"/>
            <a:ext cx="9163837" cy="738664"/>
          </a:xfrm>
          <a:prstGeom prst="rect">
            <a:avLst/>
          </a:prstGeom>
          <a:noFill/>
        </p:spPr>
        <p:txBody>
          <a:bodyPr wrap="none" rtlCol="0">
            <a:spAutoFit/>
          </a:bodyPr>
          <a:lstStyle/>
          <a:p>
            <a:r>
              <a:rPr lang="en-US" sz="2400" dirty="0">
                <a:solidFill>
                  <a:srgbClr val="FFFFFF"/>
                </a:solidFill>
              </a:rPr>
              <a:t>Pacific Avenue Retail District Development Standards: </a:t>
            </a:r>
            <a:r>
              <a:rPr lang="en-US" sz="2400" dirty="0" smtClean="0">
                <a:solidFill>
                  <a:srgbClr val="FFFFFF"/>
                </a:solidFill>
              </a:rPr>
              <a:t>Additional Height</a:t>
            </a:r>
            <a:endParaRPr lang="en-US" sz="2400" dirty="0">
              <a:solidFill>
                <a:srgbClr val="FFFFFF"/>
              </a:solidFill>
            </a:endParaRPr>
          </a:p>
          <a:p>
            <a:endParaRPr lang="en-US" dirty="0"/>
          </a:p>
        </p:txBody>
      </p:sp>
      <p:sp>
        <p:nvSpPr>
          <p:cNvPr id="8" name="TextBox 7"/>
          <p:cNvSpPr txBox="1"/>
          <p:nvPr/>
        </p:nvSpPr>
        <p:spPr>
          <a:xfrm>
            <a:off x="0" y="5981700"/>
            <a:ext cx="9144000" cy="400110"/>
          </a:xfrm>
          <a:prstGeom prst="rect">
            <a:avLst/>
          </a:prstGeom>
          <a:noFill/>
        </p:spPr>
        <p:txBody>
          <a:bodyPr wrap="square" rtlCol="0">
            <a:spAutoFit/>
          </a:bodyPr>
          <a:lstStyle/>
          <a:p>
            <a:pPr algn="ctr"/>
            <a:r>
              <a:rPr lang="en-US" sz="2000" dirty="0" smtClean="0">
                <a:solidFill>
                  <a:srgbClr val="FFFFFF"/>
                </a:solidFill>
              </a:rPr>
              <a:t>Establish a separation to provide a visual break between building volumes.</a:t>
            </a:r>
            <a:endParaRPr lang="en-US" sz="2000" dirty="0">
              <a:solidFill>
                <a:srgbClr val="FFFFFF"/>
              </a:solidFill>
            </a:endParaRPr>
          </a:p>
        </p:txBody>
      </p:sp>
    </p:spTree>
    <p:extLst>
      <p:ext uri="{BB962C8B-B14F-4D97-AF65-F5344CB8AC3E}">
        <p14:creationId xmlns:p14="http://schemas.microsoft.com/office/powerpoint/2010/main" val="3757530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52399"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151" y="74136"/>
            <a:ext cx="9136849" cy="738664"/>
          </a:xfrm>
          <a:prstGeom prst="rect">
            <a:avLst/>
          </a:prstGeom>
          <a:noFill/>
        </p:spPr>
        <p:txBody>
          <a:bodyPr wrap="square" rtlCol="0">
            <a:spAutoFit/>
          </a:bodyPr>
          <a:lstStyle/>
          <a:p>
            <a:pPr algn="ctr"/>
            <a:r>
              <a:rPr lang="en-US" sz="2400" dirty="0">
                <a:solidFill>
                  <a:srgbClr val="FFFFFF"/>
                </a:solidFill>
              </a:rPr>
              <a:t>Pacific Avenue Retail District Development Standards: </a:t>
            </a:r>
            <a:r>
              <a:rPr lang="en-US" sz="2400" dirty="0" smtClean="0">
                <a:solidFill>
                  <a:srgbClr val="FFFFFF"/>
                </a:solidFill>
              </a:rPr>
              <a:t>Additional Height</a:t>
            </a:r>
            <a:endParaRPr lang="en-US" sz="2400" dirty="0">
              <a:solidFill>
                <a:srgbClr val="FFFFFF"/>
              </a:solidFill>
            </a:endParaRPr>
          </a:p>
          <a:p>
            <a:endParaRPr lang="en-US" dirty="0"/>
          </a:p>
        </p:txBody>
      </p:sp>
      <p:pic>
        <p:nvPicPr>
          <p:cNvPr id="9" name="Content Placeholder 8" descr="ROMA Sketches.jpg"/>
          <p:cNvPicPr>
            <a:picLocks noGrp="1" noChangeAspect="1"/>
          </p:cNvPicPr>
          <p:nvPr>
            <p:ph idx="1"/>
          </p:nvPr>
        </p:nvPicPr>
        <p:blipFill>
          <a:blip r:embed="rId2">
            <a:extLst>
              <a:ext uri="{28A0092B-C50C-407E-A947-70E740481C1C}">
                <a14:useLocalDpi xmlns:a14="http://schemas.microsoft.com/office/drawing/2010/main" val="0"/>
              </a:ext>
            </a:extLst>
          </a:blip>
          <a:srcRect t="8620" b="8620"/>
          <a:stretch>
            <a:fillRect/>
          </a:stretch>
        </p:blipFill>
        <p:spPr>
          <a:xfrm>
            <a:off x="0" y="787400"/>
            <a:ext cx="9138328" cy="5041900"/>
          </a:xfrm>
        </p:spPr>
      </p:pic>
      <p:sp>
        <p:nvSpPr>
          <p:cNvPr id="8" name="TextBox 7"/>
          <p:cNvSpPr txBox="1"/>
          <p:nvPr/>
        </p:nvSpPr>
        <p:spPr>
          <a:xfrm>
            <a:off x="0" y="6019800"/>
            <a:ext cx="9144000" cy="400110"/>
          </a:xfrm>
          <a:prstGeom prst="rect">
            <a:avLst/>
          </a:prstGeom>
          <a:noFill/>
        </p:spPr>
        <p:txBody>
          <a:bodyPr wrap="square" rtlCol="0">
            <a:spAutoFit/>
          </a:bodyPr>
          <a:lstStyle/>
          <a:p>
            <a:pPr algn="ctr"/>
            <a:r>
              <a:rPr lang="en-US" sz="2000" dirty="0" smtClean="0">
                <a:solidFill>
                  <a:srgbClr val="FFFFFF"/>
                </a:solidFill>
              </a:rPr>
              <a:t>Ensure that the breaks contribute to a positive streetscape environment.</a:t>
            </a:r>
            <a:endParaRPr lang="en-US" sz="2000" dirty="0">
              <a:solidFill>
                <a:srgbClr val="FFFFFF"/>
              </a:solidFill>
            </a:endParaRPr>
          </a:p>
        </p:txBody>
      </p:sp>
    </p:spTree>
    <p:extLst>
      <p:ext uri="{BB962C8B-B14F-4D97-AF65-F5344CB8AC3E}">
        <p14:creationId xmlns:p14="http://schemas.microsoft.com/office/powerpoint/2010/main" val="4242515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ia Mizner.jpg"/>
          <p:cNvPicPr>
            <a:picLocks noChangeAspect="1"/>
          </p:cNvPicPr>
          <p:nvPr/>
        </p:nvPicPr>
        <p:blipFill rotWithShape="1">
          <a:blip r:embed="rId2" cstate="print">
            <a:extLst>
              <a:ext uri="{28A0092B-C50C-407E-A947-70E740481C1C}">
                <a14:useLocalDpi xmlns:a14="http://schemas.microsoft.com/office/drawing/2010/main" val="0"/>
              </a:ext>
            </a:extLst>
          </a:blip>
          <a:srcRect l="4960" r="6198"/>
          <a:stretch/>
        </p:blipFill>
        <p:spPr>
          <a:xfrm>
            <a:off x="114300" y="1313395"/>
            <a:ext cx="2564193" cy="4350805"/>
          </a:xfrm>
          <a:prstGeom prst="rect">
            <a:avLst/>
          </a:prstGeom>
        </p:spPr>
      </p:pic>
      <p:pic>
        <p:nvPicPr>
          <p:cNvPr id="8" name="Picture 7" descr="Storefront1.jpg"/>
          <p:cNvPicPr>
            <a:picLocks noChangeAspect="1"/>
          </p:cNvPicPr>
          <p:nvPr/>
        </p:nvPicPr>
        <p:blipFill rotWithShape="1">
          <a:blip r:embed="rId3" cstate="print">
            <a:extLst>
              <a:ext uri="{28A0092B-C50C-407E-A947-70E740481C1C}">
                <a14:useLocalDpi xmlns:a14="http://schemas.microsoft.com/office/drawing/2010/main" val="0"/>
              </a:ext>
            </a:extLst>
          </a:blip>
          <a:srcRect l="12049" t="457" r="15907" b="-457"/>
          <a:stretch/>
        </p:blipFill>
        <p:spPr>
          <a:xfrm>
            <a:off x="5916611" y="1308101"/>
            <a:ext cx="3270195" cy="3403600"/>
          </a:xfrm>
          <a:prstGeom prst="rect">
            <a:avLst/>
          </a:prstGeom>
        </p:spPr>
      </p:pic>
      <p:pic>
        <p:nvPicPr>
          <p:cNvPr id="9" name="Picture 8" descr="P1070265.jpg"/>
          <p:cNvPicPr>
            <a:picLocks noChangeAspect="1"/>
          </p:cNvPicPr>
          <p:nvPr/>
        </p:nvPicPr>
        <p:blipFill rotWithShape="1">
          <a:blip r:embed="rId4" cstate="print">
            <a:extLst>
              <a:ext uri="{28A0092B-C50C-407E-A947-70E740481C1C}">
                <a14:useLocalDpi xmlns:a14="http://schemas.microsoft.com/office/drawing/2010/main" val="0"/>
              </a:ext>
            </a:extLst>
          </a:blip>
          <a:srcRect l="21705" r="24672" b="8750"/>
          <a:stretch/>
        </p:blipFill>
        <p:spPr>
          <a:xfrm>
            <a:off x="2794000" y="1308100"/>
            <a:ext cx="3022600" cy="3429000"/>
          </a:xfrm>
          <a:prstGeom prst="rect">
            <a:avLst/>
          </a:prstGeom>
        </p:spPr>
      </p:pic>
      <p:sp>
        <p:nvSpPr>
          <p:cNvPr id="10" name="TextBox 9"/>
          <p:cNvSpPr txBox="1"/>
          <p:nvPr/>
        </p:nvSpPr>
        <p:spPr>
          <a:xfrm>
            <a:off x="-19837" y="48736"/>
            <a:ext cx="9163837" cy="738664"/>
          </a:xfrm>
          <a:prstGeom prst="rect">
            <a:avLst/>
          </a:prstGeom>
          <a:noFill/>
        </p:spPr>
        <p:txBody>
          <a:bodyPr wrap="none" rtlCol="0">
            <a:spAutoFit/>
          </a:bodyPr>
          <a:lstStyle/>
          <a:p>
            <a:r>
              <a:rPr lang="en-US" sz="2400" dirty="0">
                <a:solidFill>
                  <a:srgbClr val="FFFFFF"/>
                </a:solidFill>
              </a:rPr>
              <a:t>Pacific Avenue Retail District Development Standards: Additional Height</a:t>
            </a:r>
          </a:p>
          <a:p>
            <a:endParaRPr lang="en-US" dirty="0"/>
          </a:p>
        </p:txBody>
      </p:sp>
      <p:sp>
        <p:nvSpPr>
          <p:cNvPr id="11" name="TextBox 10"/>
          <p:cNvSpPr txBox="1"/>
          <p:nvPr/>
        </p:nvSpPr>
        <p:spPr>
          <a:xfrm>
            <a:off x="3048000" y="5359737"/>
            <a:ext cx="5702300" cy="1015663"/>
          </a:xfrm>
          <a:prstGeom prst="rect">
            <a:avLst/>
          </a:prstGeom>
          <a:noFill/>
        </p:spPr>
        <p:txBody>
          <a:bodyPr wrap="square" rtlCol="0">
            <a:spAutoFit/>
          </a:bodyPr>
          <a:lstStyle/>
          <a:p>
            <a:r>
              <a:rPr lang="en-US" sz="2000" dirty="0">
                <a:solidFill>
                  <a:srgbClr val="FFFFFF"/>
                </a:solidFill>
              </a:rPr>
              <a:t>Ensure that the breaks contribute to a positive streetscape environment.</a:t>
            </a:r>
          </a:p>
          <a:p>
            <a:endParaRPr lang="en-US" sz="2000" dirty="0"/>
          </a:p>
        </p:txBody>
      </p:sp>
      <p:sp>
        <p:nvSpPr>
          <p:cNvPr id="12" name="TextBox 11"/>
          <p:cNvSpPr txBox="1"/>
          <p:nvPr/>
        </p:nvSpPr>
        <p:spPr>
          <a:xfrm>
            <a:off x="101600" y="5702300"/>
            <a:ext cx="2159566" cy="307777"/>
          </a:xfrm>
          <a:prstGeom prst="rect">
            <a:avLst/>
          </a:prstGeom>
          <a:noFill/>
        </p:spPr>
        <p:txBody>
          <a:bodyPr wrap="none" rtlCol="0">
            <a:spAutoFit/>
          </a:bodyPr>
          <a:lstStyle/>
          <a:p>
            <a:r>
              <a:rPr lang="en-US" sz="1400" dirty="0" smtClean="0">
                <a:solidFill>
                  <a:srgbClr val="FFFFFF"/>
                </a:solidFill>
              </a:rPr>
              <a:t>Through-Block Passageway</a:t>
            </a:r>
            <a:endParaRPr lang="en-US" sz="1400" dirty="0">
              <a:solidFill>
                <a:srgbClr val="FFFFFF"/>
              </a:solidFill>
            </a:endParaRPr>
          </a:p>
        </p:txBody>
      </p:sp>
      <p:sp>
        <p:nvSpPr>
          <p:cNvPr id="13" name="TextBox 12"/>
          <p:cNvSpPr txBox="1"/>
          <p:nvPr/>
        </p:nvSpPr>
        <p:spPr>
          <a:xfrm>
            <a:off x="3302000" y="4711700"/>
            <a:ext cx="1089711" cy="307777"/>
          </a:xfrm>
          <a:prstGeom prst="rect">
            <a:avLst/>
          </a:prstGeom>
          <a:noFill/>
        </p:spPr>
        <p:txBody>
          <a:bodyPr wrap="none" rtlCol="0">
            <a:spAutoFit/>
          </a:bodyPr>
          <a:lstStyle/>
          <a:p>
            <a:r>
              <a:rPr lang="en-US" sz="1400" dirty="0" smtClean="0">
                <a:solidFill>
                  <a:srgbClr val="FFFFFF"/>
                </a:solidFill>
              </a:rPr>
              <a:t>Flower Shop</a:t>
            </a:r>
            <a:endParaRPr lang="en-US" sz="1400" dirty="0">
              <a:solidFill>
                <a:srgbClr val="FFFFFF"/>
              </a:solidFill>
            </a:endParaRPr>
          </a:p>
        </p:txBody>
      </p:sp>
      <p:sp>
        <p:nvSpPr>
          <p:cNvPr id="14" name="TextBox 13"/>
          <p:cNvSpPr txBox="1"/>
          <p:nvPr/>
        </p:nvSpPr>
        <p:spPr>
          <a:xfrm>
            <a:off x="6464300" y="4787900"/>
            <a:ext cx="940419" cy="307777"/>
          </a:xfrm>
          <a:prstGeom prst="rect">
            <a:avLst/>
          </a:prstGeom>
          <a:noFill/>
        </p:spPr>
        <p:txBody>
          <a:bodyPr wrap="none" rtlCol="0">
            <a:spAutoFit/>
          </a:bodyPr>
          <a:lstStyle/>
          <a:p>
            <a:r>
              <a:rPr lang="en-US" sz="1400" dirty="0" smtClean="0">
                <a:solidFill>
                  <a:srgbClr val="FFFFFF"/>
                </a:solidFill>
              </a:rPr>
              <a:t>Storefront</a:t>
            </a:r>
            <a:endParaRPr lang="en-US" sz="1400" dirty="0">
              <a:solidFill>
                <a:srgbClr val="FFFFFF"/>
              </a:solidFill>
            </a:endParaRPr>
          </a:p>
        </p:txBody>
      </p:sp>
    </p:spTree>
    <p:extLst>
      <p:ext uri="{BB962C8B-B14F-4D97-AF65-F5344CB8AC3E}">
        <p14:creationId xmlns:p14="http://schemas.microsoft.com/office/powerpoint/2010/main" val="697302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Proposed Base </a:t>
            </a:r>
            <a:r>
              <a:rPr lang="en-US" sz="2000" dirty="0">
                <a:latin typeface="Times New Roman" panose="02020603050405020304" pitchFamily="18" charset="0"/>
                <a:cs typeface="Times New Roman" panose="02020603050405020304" pitchFamily="18" charset="0"/>
              </a:rPr>
              <a:t>Height and Stepback Requirements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3061"/>
            <a:ext cx="9203811" cy="4601906"/>
          </a:xfrm>
          <a:prstGeom prst="rect">
            <a:avLst/>
          </a:prstGeom>
        </p:spPr>
      </p:pic>
      <p:sp>
        <p:nvSpPr>
          <p:cNvPr id="7" name="Content Placeholder 2"/>
          <p:cNvSpPr>
            <a:spLocks noGrp="1"/>
          </p:cNvSpPr>
          <p:nvPr>
            <p:ph idx="1"/>
          </p:nvPr>
        </p:nvSpPr>
        <p:spPr>
          <a:xfrm>
            <a:off x="437740" y="5265038"/>
            <a:ext cx="8441608" cy="1430594"/>
          </a:xfrm>
        </p:spPr>
        <p:txBody>
          <a:bodyPr>
            <a:normAutofit lnSpcReduction="10000"/>
          </a:bodyPr>
          <a:lstStyle/>
          <a:p>
            <a:r>
              <a:rPr lang="en-US" sz="1800" dirty="0" smtClean="0">
                <a:solidFill>
                  <a:srgbClr val="FFFFFF"/>
                </a:solidFill>
              </a:rPr>
              <a:t>Reduce the minimum ground level floor-to-floor height from 18’ to 15’</a:t>
            </a:r>
          </a:p>
          <a:p>
            <a:r>
              <a:rPr lang="en-US" sz="1800" dirty="0" smtClean="0">
                <a:solidFill>
                  <a:srgbClr val="FFFFFF"/>
                </a:solidFill>
              </a:rPr>
              <a:t>Increase the maximum base height from 50’ to 55’</a:t>
            </a:r>
          </a:p>
          <a:p>
            <a:r>
              <a:rPr lang="en-US" sz="1800" dirty="0" smtClean="0">
                <a:solidFill>
                  <a:srgbClr val="FFFFFF"/>
                </a:solidFill>
              </a:rPr>
              <a:t>Increase the maximum height of uninhabitable mechanical penthouses from 55’ to 60’</a:t>
            </a:r>
          </a:p>
          <a:p>
            <a:r>
              <a:rPr lang="en-US" sz="1800" dirty="0" smtClean="0">
                <a:solidFill>
                  <a:srgbClr val="FFFFFF"/>
                </a:solidFill>
              </a:rPr>
              <a:t>Increase the maximum height of sloping roofs from 55’ to 60’</a:t>
            </a:r>
          </a:p>
        </p:txBody>
      </p:sp>
      <p:sp>
        <p:nvSpPr>
          <p:cNvPr id="2" name="TextBox 1"/>
          <p:cNvSpPr txBox="1"/>
          <p:nvPr/>
        </p:nvSpPr>
        <p:spPr>
          <a:xfrm>
            <a:off x="0" y="12695"/>
            <a:ext cx="9144000" cy="461665"/>
          </a:xfrm>
          <a:prstGeom prst="rect">
            <a:avLst/>
          </a:prstGeom>
          <a:noFill/>
        </p:spPr>
        <p:txBody>
          <a:bodyPr wrap="square" rtlCol="0">
            <a:spAutoFit/>
          </a:bodyPr>
          <a:lstStyle/>
          <a:p>
            <a:pPr algn="ctr"/>
            <a:r>
              <a:rPr lang="en-US" sz="2400" dirty="0" smtClean="0">
                <a:solidFill>
                  <a:srgbClr val="FFFFFF"/>
                </a:solidFill>
              </a:rPr>
              <a:t>Pacific Avenue Retail District Development Standards: Base Height</a:t>
            </a:r>
            <a:endParaRPr lang="en-US" sz="2400" dirty="0">
              <a:solidFill>
                <a:srgbClr val="FFFFFF"/>
              </a:solidFill>
            </a:endParaRPr>
          </a:p>
        </p:txBody>
      </p:sp>
    </p:spTree>
    <p:extLst>
      <p:ext uri="{BB962C8B-B14F-4D97-AF65-F5344CB8AC3E}">
        <p14:creationId xmlns:p14="http://schemas.microsoft.com/office/powerpoint/2010/main" val="1125882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Include diagram from page 4 of memo.</a:t>
            </a:r>
            <a:endParaRPr lang="en-US" dirty="0"/>
          </a:p>
        </p:txBody>
      </p:sp>
      <p:pic>
        <p:nvPicPr>
          <p:cNvPr id="4" name="Picture 3" descr="Block Pattern Diagra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0995" y="787400"/>
            <a:ext cx="4807916" cy="6070600"/>
          </a:xfrm>
          <a:prstGeom prst="rect">
            <a:avLst/>
          </a:prstGeom>
        </p:spPr>
      </p:pic>
      <p:sp>
        <p:nvSpPr>
          <p:cNvPr id="5" name="TextBox 4"/>
          <p:cNvSpPr txBox="1"/>
          <p:nvPr/>
        </p:nvSpPr>
        <p:spPr>
          <a:xfrm>
            <a:off x="0" y="109835"/>
            <a:ext cx="9144000" cy="461665"/>
          </a:xfrm>
          <a:prstGeom prst="rect">
            <a:avLst/>
          </a:prstGeom>
          <a:noFill/>
        </p:spPr>
        <p:txBody>
          <a:bodyPr wrap="square" rtlCol="0">
            <a:spAutoFit/>
          </a:bodyPr>
          <a:lstStyle/>
          <a:p>
            <a:pPr algn="ctr"/>
            <a:r>
              <a:rPr lang="en-US" sz="2400" dirty="0" smtClean="0">
                <a:solidFill>
                  <a:srgbClr val="FFFFFF"/>
                </a:solidFill>
              </a:rPr>
              <a:t>Linkages are Essential to the Riverfront’s Transformation</a:t>
            </a:r>
            <a:endParaRPr lang="en-US" sz="2400" dirty="0">
              <a:solidFill>
                <a:srgbClr val="FFFFFF"/>
              </a:solidFill>
            </a:endParaRPr>
          </a:p>
        </p:txBody>
      </p:sp>
    </p:spTree>
    <p:extLst>
      <p:ext uri="{BB962C8B-B14F-4D97-AF65-F5344CB8AC3E}">
        <p14:creationId xmlns:p14="http://schemas.microsoft.com/office/powerpoint/2010/main" val="1533761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0" y="432135"/>
            <a:ext cx="9144000" cy="1160692"/>
          </a:xfrm>
        </p:spPr>
        <p:txBody>
          <a:bodyPr anchor="t">
            <a:noAutofit/>
          </a:bodyPr>
          <a:lstStyle/>
          <a:p>
            <a:r>
              <a:rPr lang="en-US" sz="3200" b="1" dirty="0" smtClean="0">
                <a:latin typeface="Times New Roman" panose="02020603050405020304" pitchFamily="18" charset="0"/>
                <a:cs typeface="Times New Roman" panose="02020603050405020304" pitchFamily="18" charset="0"/>
              </a:rPr>
              <a:t>DOWNTOWN PLAN UPDATE</a:t>
            </a: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RECOMMENDED DEVELOPMENT</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STANDARD AMENDMENTS</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Presentation to the Planning Commission</a:t>
            </a:r>
            <a:endParaRPr lang="en-US" sz="2000" dirty="0">
              <a:latin typeface="Times New Roman" panose="02020603050405020304" pitchFamily="18" charset="0"/>
              <a:cs typeface="Times New Roman" panose="02020603050405020304" pitchFamily="18" charset="0"/>
            </a:endParaRPr>
          </a:p>
        </p:txBody>
      </p:sp>
      <p:sp>
        <p:nvSpPr>
          <p:cNvPr id="6" name="Subtitle 2"/>
          <p:cNvSpPr>
            <a:spLocks noGrp="1"/>
          </p:cNvSpPr>
          <p:nvPr>
            <p:ph type="subTitle" idx="1"/>
          </p:nvPr>
        </p:nvSpPr>
        <p:spPr>
          <a:xfrm>
            <a:off x="1143000" y="6256748"/>
            <a:ext cx="6858000" cy="601252"/>
          </a:xfrm>
        </p:spPr>
        <p:txBody>
          <a:bodyPr>
            <a:normAutofit/>
          </a:bodyPr>
          <a:lstStyle/>
          <a:p>
            <a:pPr>
              <a:lnSpc>
                <a:spcPct val="100000"/>
              </a:lnSpc>
              <a:spcBef>
                <a:spcPts val="200"/>
              </a:spcBef>
            </a:pPr>
            <a:r>
              <a:rPr lang="en-US" sz="1200" dirty="0" smtClean="0">
                <a:latin typeface="Times New Roman" panose="02020603050405020304" pitchFamily="18" charset="0"/>
                <a:cs typeface="Times New Roman" panose="02020603050405020304" pitchFamily="18" charset="0"/>
              </a:rPr>
              <a:t>Prepared by: ROMA Design Group and McCann Adams Studio</a:t>
            </a:r>
          </a:p>
          <a:p>
            <a:pPr>
              <a:lnSpc>
                <a:spcPct val="100000"/>
              </a:lnSpc>
              <a:spcBef>
                <a:spcPts val="200"/>
              </a:spcBef>
            </a:pPr>
            <a:r>
              <a:rPr lang="en-US" sz="1200" dirty="0" smtClean="0">
                <a:latin typeface="Times New Roman" panose="02020603050405020304" pitchFamily="18" charset="0"/>
                <a:cs typeface="Times New Roman" panose="02020603050405020304" pitchFamily="18" charset="0"/>
              </a:rPr>
              <a:t>December 3, 2015</a:t>
            </a:r>
            <a:endParaRPr lang="en-US" sz="1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0"/>
            <a:ext cx="9144000" cy="461665"/>
          </a:xfrm>
          <a:prstGeom prst="rect">
            <a:avLst/>
          </a:prstGeom>
          <a:noFill/>
        </p:spPr>
        <p:txBody>
          <a:bodyPr wrap="square" rtlCol="0">
            <a:spAutoFit/>
          </a:bodyPr>
          <a:lstStyle/>
          <a:p>
            <a:pPr algn="ctr"/>
            <a:r>
              <a:rPr lang="en-US" sz="2400" dirty="0" smtClean="0">
                <a:solidFill>
                  <a:srgbClr val="FFFFFF"/>
                </a:solidFill>
              </a:rPr>
              <a:t>San Lorenzo Riverfront Linkages</a:t>
            </a:r>
          </a:p>
        </p:txBody>
      </p:sp>
      <p:pic>
        <p:nvPicPr>
          <p:cNvPr id="8" name="Picture 7" descr="SC Aerial view corrido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Tree>
    <p:extLst>
      <p:ext uri="{BB962C8B-B14F-4D97-AF65-F5344CB8AC3E}">
        <p14:creationId xmlns:p14="http://schemas.microsoft.com/office/powerpoint/2010/main" val="5300549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4151671" y="6341807"/>
            <a:ext cx="4992329" cy="5161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endParaRPr lang="en-US"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807" t="10222" r="1296" b="9425"/>
          <a:stretch/>
        </p:blipFill>
        <p:spPr>
          <a:xfrm>
            <a:off x="0" y="812800"/>
            <a:ext cx="4679950" cy="3246592"/>
          </a:xfrm>
          <a:prstGeom prst="rect">
            <a:avLst/>
          </a:prstGeom>
          <a:ln>
            <a:noFill/>
          </a:ln>
          <a:effectLst>
            <a:outerShdw blurRad="190500" algn="tl" rotWithShape="0">
              <a:srgbClr val="000000">
                <a:alpha val="70000"/>
              </a:srgbClr>
            </a:outerShdw>
          </a:effectLst>
        </p:spPr>
      </p:pic>
      <p:sp>
        <p:nvSpPr>
          <p:cNvPr id="7" name="TextBox 6"/>
          <p:cNvSpPr txBox="1"/>
          <p:nvPr/>
        </p:nvSpPr>
        <p:spPr>
          <a:xfrm>
            <a:off x="236979" y="152400"/>
            <a:ext cx="8835622" cy="461665"/>
          </a:xfrm>
          <a:prstGeom prst="rect">
            <a:avLst/>
          </a:prstGeom>
          <a:noFill/>
        </p:spPr>
        <p:txBody>
          <a:bodyPr wrap="none" rtlCol="0">
            <a:spAutoFit/>
          </a:bodyPr>
          <a:lstStyle/>
          <a:p>
            <a:r>
              <a:rPr lang="en-US" sz="2400" dirty="0" smtClean="0">
                <a:solidFill>
                  <a:srgbClr val="FFFFFF"/>
                </a:solidFill>
              </a:rPr>
              <a:t>Development Should Have a Positive Relationship with the Riverfront</a:t>
            </a:r>
          </a:p>
        </p:txBody>
      </p:sp>
      <p:pic>
        <p:nvPicPr>
          <p:cNvPr id="3" name="Picture 2" descr="IMG_910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4832" y="800100"/>
            <a:ext cx="4339168" cy="3254376"/>
          </a:xfrm>
          <a:prstGeom prst="rect">
            <a:avLst/>
          </a:prstGeom>
        </p:spPr>
      </p:pic>
      <p:pic>
        <p:nvPicPr>
          <p:cNvPr id="5" name="Picture 4" descr="SL Riv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54500"/>
            <a:ext cx="9144000" cy="2203450"/>
          </a:xfrm>
          <a:prstGeom prst="rect">
            <a:avLst/>
          </a:prstGeom>
        </p:spPr>
      </p:pic>
    </p:spTree>
    <p:extLst>
      <p:ext uri="{BB962C8B-B14F-4D97-AF65-F5344CB8AC3E}">
        <p14:creationId xmlns:p14="http://schemas.microsoft.com/office/powerpoint/2010/main" val="103309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002320" y="5211096"/>
            <a:ext cx="3131955" cy="5161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200"/>
              </a:spcBef>
            </a:pPr>
            <a:r>
              <a:rPr lang="en-US" sz="1700" dirty="0" smtClean="0">
                <a:latin typeface="Times New Roman" panose="02020603050405020304" pitchFamily="18" charset="0"/>
                <a:cs typeface="Times New Roman" panose="02020603050405020304" pitchFamily="18" charset="0"/>
              </a:rPr>
              <a:t>Existing Height Map</a:t>
            </a:r>
            <a:endParaRPr lang="en-US" sz="1700" dirty="0">
              <a:latin typeface="Times New Roman" panose="02020603050405020304" pitchFamily="18" charset="0"/>
              <a:cs typeface="Times New Roman" panose="02020603050405020304" pitchFamily="18" charset="0"/>
            </a:endParaRPr>
          </a:p>
        </p:txBody>
      </p:sp>
      <p:sp>
        <p:nvSpPr>
          <p:cNvPr id="12" name="Subtitle 2"/>
          <p:cNvSpPr txBox="1">
            <a:spLocks/>
          </p:cNvSpPr>
          <p:nvPr/>
        </p:nvSpPr>
        <p:spPr>
          <a:xfrm>
            <a:off x="5347049" y="5211096"/>
            <a:ext cx="3460450" cy="516193"/>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200"/>
              </a:spcBef>
            </a:pPr>
            <a:r>
              <a:rPr lang="en-US" sz="2000" dirty="0" smtClean="0">
                <a:latin typeface="Times New Roman" panose="02020603050405020304" pitchFamily="18" charset="0"/>
                <a:cs typeface="Times New Roman" panose="02020603050405020304" pitchFamily="18" charset="0"/>
              </a:rPr>
              <a:t>Proposed Height Map Amendment</a:t>
            </a:r>
            <a:endParaRPr lang="en-US" sz="2000" dirty="0">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5" r="793" b="18242"/>
          <a:stretch/>
        </p:blipFill>
        <p:spPr bwMode="auto">
          <a:xfrm>
            <a:off x="67736" y="762000"/>
            <a:ext cx="5096221" cy="496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9"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Proposed Additional Height Standards</a:t>
            </a:r>
            <a:endParaRPr lang="en-US" sz="2000" dirty="0">
              <a:latin typeface="Times New Roman" panose="02020603050405020304" pitchFamily="18" charset="0"/>
              <a:cs typeface="Times New Roman" panose="02020603050405020304" pitchFamily="18" charset="0"/>
            </a:endParaRPr>
          </a:p>
        </p:txBody>
      </p:sp>
      <p:pic>
        <p:nvPicPr>
          <p:cNvPr id="2" name="Picture 1" descr="Proposed Downtown Height Ma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709" y="762000"/>
            <a:ext cx="3847151" cy="4978400"/>
          </a:xfrm>
          <a:prstGeom prst="rect">
            <a:avLst/>
          </a:prstGeom>
        </p:spPr>
      </p:pic>
      <p:sp>
        <p:nvSpPr>
          <p:cNvPr id="3" name="TextBox 2"/>
          <p:cNvSpPr txBox="1"/>
          <p:nvPr/>
        </p:nvSpPr>
        <p:spPr>
          <a:xfrm>
            <a:off x="1375879" y="5740400"/>
            <a:ext cx="2051613" cy="369332"/>
          </a:xfrm>
          <a:prstGeom prst="rect">
            <a:avLst/>
          </a:prstGeom>
          <a:noFill/>
        </p:spPr>
        <p:txBody>
          <a:bodyPr wrap="none" rtlCol="0">
            <a:spAutoFit/>
          </a:bodyPr>
          <a:lstStyle/>
          <a:p>
            <a:r>
              <a:rPr lang="en-US" dirty="0" smtClean="0">
                <a:solidFill>
                  <a:srgbClr val="FFFFFF"/>
                </a:solidFill>
              </a:rPr>
              <a:t>Existing Height Map</a:t>
            </a:r>
            <a:endParaRPr lang="en-US" dirty="0">
              <a:solidFill>
                <a:srgbClr val="FFFFFF"/>
              </a:solidFill>
            </a:endParaRPr>
          </a:p>
        </p:txBody>
      </p:sp>
      <p:sp>
        <p:nvSpPr>
          <p:cNvPr id="4" name="TextBox 3"/>
          <p:cNvSpPr txBox="1"/>
          <p:nvPr/>
        </p:nvSpPr>
        <p:spPr>
          <a:xfrm>
            <a:off x="5786988" y="5765800"/>
            <a:ext cx="2391212" cy="369332"/>
          </a:xfrm>
          <a:prstGeom prst="rect">
            <a:avLst/>
          </a:prstGeom>
          <a:noFill/>
        </p:spPr>
        <p:txBody>
          <a:bodyPr wrap="none" rtlCol="0">
            <a:spAutoFit/>
          </a:bodyPr>
          <a:lstStyle/>
          <a:p>
            <a:r>
              <a:rPr lang="en-US" dirty="0" smtClean="0">
                <a:solidFill>
                  <a:srgbClr val="FFFFFF"/>
                </a:solidFill>
              </a:rPr>
              <a:t>Proposed Amendments</a:t>
            </a:r>
            <a:endParaRPr lang="en-US" dirty="0">
              <a:solidFill>
                <a:srgbClr val="FFFFFF"/>
              </a:solidFill>
            </a:endParaRPr>
          </a:p>
        </p:txBody>
      </p:sp>
      <p:sp>
        <p:nvSpPr>
          <p:cNvPr id="5" name="TextBox 4"/>
          <p:cNvSpPr txBox="1"/>
          <p:nvPr/>
        </p:nvSpPr>
        <p:spPr>
          <a:xfrm>
            <a:off x="0" y="135235"/>
            <a:ext cx="9144000" cy="461665"/>
          </a:xfrm>
          <a:prstGeom prst="rect">
            <a:avLst/>
          </a:prstGeom>
          <a:noFill/>
        </p:spPr>
        <p:txBody>
          <a:bodyPr wrap="square" rtlCol="0">
            <a:spAutoFit/>
          </a:bodyPr>
          <a:lstStyle/>
          <a:p>
            <a:pPr algn="ctr"/>
            <a:r>
              <a:rPr lang="en-US" sz="2400" dirty="0" smtClean="0">
                <a:solidFill>
                  <a:srgbClr val="FFFFFF"/>
                </a:solidFill>
              </a:rPr>
              <a:t>Allow Additional Height for Eligible Sites</a:t>
            </a:r>
            <a:endParaRPr lang="en-US" sz="2400" dirty="0">
              <a:solidFill>
                <a:srgbClr val="FFFFFF"/>
              </a:solidFill>
            </a:endParaRPr>
          </a:p>
        </p:txBody>
      </p:sp>
    </p:spTree>
    <p:extLst>
      <p:ext uri="{BB962C8B-B14F-4D97-AF65-F5344CB8AC3E}">
        <p14:creationId xmlns:p14="http://schemas.microsoft.com/office/powerpoint/2010/main" val="19909495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smtClean="0">
                <a:latin typeface="Times New Roman" panose="02020603050405020304" pitchFamily="18" charset="0"/>
                <a:cs typeface="Times New Roman" panose="02020603050405020304" pitchFamily="18" charset="0"/>
              </a:rPr>
              <a:t>Front Street Riverfront Corridor </a:t>
            </a:r>
            <a:r>
              <a:rPr lang="en-US" sz="2000" b="1" dirty="0">
                <a:latin typeface="Times New Roman" panose="02020603050405020304" pitchFamily="18" charset="0"/>
                <a:cs typeface="Times New Roman" panose="02020603050405020304" pitchFamily="18" charset="0"/>
              </a:rPr>
              <a:t>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152400"/>
            <a:ext cx="9144000" cy="461665"/>
          </a:xfrm>
          <a:prstGeom prst="rect">
            <a:avLst/>
          </a:prstGeom>
          <a:noFill/>
        </p:spPr>
        <p:txBody>
          <a:bodyPr wrap="square" rtlCol="0">
            <a:spAutoFit/>
          </a:bodyPr>
          <a:lstStyle/>
          <a:p>
            <a:pPr algn="ctr"/>
            <a:r>
              <a:rPr lang="en-US" sz="2400" dirty="0" smtClean="0">
                <a:solidFill>
                  <a:srgbClr val="FFFFFF"/>
                </a:solidFill>
              </a:rPr>
              <a:t>Create High Quality Public Access between Front Street and the River</a:t>
            </a:r>
            <a:endParaRPr lang="en-US" dirty="0"/>
          </a:p>
        </p:txBody>
      </p:sp>
      <p:pic>
        <p:nvPicPr>
          <p:cNvPr id="4" name="Picture 3" descr="Paseo Rendering.jpg"/>
          <p:cNvPicPr>
            <a:picLocks noChangeAspect="1"/>
          </p:cNvPicPr>
          <p:nvPr/>
        </p:nvPicPr>
        <p:blipFill rotWithShape="1">
          <a:blip r:embed="rId2">
            <a:extLst>
              <a:ext uri="{28A0092B-C50C-407E-A947-70E740481C1C}">
                <a14:useLocalDpi xmlns:a14="http://schemas.microsoft.com/office/drawing/2010/main" val="0"/>
              </a:ext>
            </a:extLst>
          </a:blip>
          <a:srcRect l="1889" t="1273" r="2829" b="1143"/>
          <a:stretch/>
        </p:blipFill>
        <p:spPr>
          <a:xfrm>
            <a:off x="533400" y="755461"/>
            <a:ext cx="2838450" cy="5969189"/>
          </a:xfrm>
          <a:prstGeom prst="rect">
            <a:avLst/>
          </a:prstGeom>
        </p:spPr>
      </p:pic>
      <p:sp>
        <p:nvSpPr>
          <p:cNvPr id="6" name="TextBox 5"/>
          <p:cNvSpPr txBox="1"/>
          <p:nvPr/>
        </p:nvSpPr>
        <p:spPr>
          <a:xfrm>
            <a:off x="3625850" y="819150"/>
            <a:ext cx="3886200" cy="1323439"/>
          </a:xfrm>
          <a:prstGeom prst="rect">
            <a:avLst/>
          </a:prstGeom>
          <a:noFill/>
        </p:spPr>
        <p:txBody>
          <a:bodyPr wrap="square" rtlCol="0">
            <a:spAutoFit/>
          </a:bodyPr>
          <a:lstStyle/>
          <a:p>
            <a:pPr marL="285750" indent="-285750">
              <a:buFont typeface="Arial"/>
              <a:buChar char="•"/>
            </a:pPr>
            <a:r>
              <a:rPr lang="en-US" sz="2000" dirty="0" smtClean="0">
                <a:solidFill>
                  <a:srgbClr val="FFFFFF"/>
                </a:solidFill>
              </a:rPr>
              <a:t>Publicly Accessible Path</a:t>
            </a:r>
          </a:p>
          <a:p>
            <a:pPr marL="285750" indent="-285750">
              <a:buFont typeface="Arial"/>
              <a:buChar char="•"/>
            </a:pPr>
            <a:r>
              <a:rPr lang="en-US" sz="2000" dirty="0" smtClean="0">
                <a:solidFill>
                  <a:srgbClr val="FFFFFF"/>
                </a:solidFill>
              </a:rPr>
              <a:t>ADA Compliant</a:t>
            </a:r>
          </a:p>
          <a:p>
            <a:pPr marL="285750" indent="-285750">
              <a:buFont typeface="Arial"/>
              <a:buChar char="•"/>
            </a:pPr>
            <a:r>
              <a:rPr lang="en-US" sz="2000" dirty="0" smtClean="0">
                <a:solidFill>
                  <a:srgbClr val="FFFFFF"/>
                </a:solidFill>
              </a:rPr>
              <a:t>Active Pedestrian-Oriented Uses</a:t>
            </a:r>
          </a:p>
          <a:p>
            <a:pPr marL="285750" indent="-285750">
              <a:buFont typeface="Arial"/>
              <a:buChar char="•"/>
            </a:pPr>
            <a:r>
              <a:rPr lang="en-US" sz="2000" dirty="0" smtClean="0">
                <a:solidFill>
                  <a:srgbClr val="FFFFFF"/>
                </a:solidFill>
              </a:rPr>
              <a:t>Public Space Open to the Sky</a:t>
            </a:r>
            <a:endParaRPr lang="en-US" sz="2000" dirty="0">
              <a:solidFill>
                <a:srgbClr val="FFFFFF"/>
              </a:solidFill>
            </a:endParaRPr>
          </a:p>
        </p:txBody>
      </p:sp>
      <p:pic>
        <p:nvPicPr>
          <p:cNvPr id="11" name="Picture 10" descr="Paseo+Streetview+-+Mueller+Rendering+.jpg"/>
          <p:cNvPicPr>
            <a:picLocks noChangeAspect="1"/>
          </p:cNvPicPr>
          <p:nvPr/>
        </p:nvPicPr>
        <p:blipFill rotWithShape="1">
          <a:blip r:embed="rId3">
            <a:extLst>
              <a:ext uri="{28A0092B-C50C-407E-A947-70E740481C1C}">
                <a14:useLocalDpi xmlns:a14="http://schemas.microsoft.com/office/drawing/2010/main" val="0"/>
              </a:ext>
            </a:extLst>
          </a:blip>
          <a:srcRect l="12522" t="-1499" r="22702" b="1499"/>
          <a:stretch/>
        </p:blipFill>
        <p:spPr>
          <a:xfrm>
            <a:off x="3530595" y="2362964"/>
            <a:ext cx="5081588" cy="4360689"/>
          </a:xfrm>
          <a:prstGeom prst="rect">
            <a:avLst/>
          </a:prstGeom>
        </p:spPr>
      </p:pic>
    </p:spTree>
    <p:extLst>
      <p:ext uri="{BB962C8B-B14F-4D97-AF65-F5344CB8AC3E}">
        <p14:creationId xmlns:p14="http://schemas.microsoft.com/office/powerpoint/2010/main" val="3766921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smtClean="0">
                <a:latin typeface="Times New Roman" panose="02020603050405020304" pitchFamily="18" charset="0"/>
                <a:cs typeface="Times New Roman" panose="02020603050405020304" pitchFamily="18" charset="0"/>
              </a:rPr>
              <a:t>Front Street Riverfront Corridor </a:t>
            </a:r>
            <a:r>
              <a:rPr lang="en-US" sz="2000" b="1" dirty="0">
                <a:latin typeface="Times New Roman" panose="02020603050405020304" pitchFamily="18" charset="0"/>
                <a:cs typeface="Times New Roman" panose="02020603050405020304" pitchFamily="18" charset="0"/>
              </a:rPr>
              <a:t>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7" name="Content Placeholder 2"/>
          <p:cNvSpPr>
            <a:spLocks noGrp="1"/>
          </p:cNvSpPr>
          <p:nvPr>
            <p:ph idx="1"/>
          </p:nvPr>
        </p:nvSpPr>
        <p:spPr>
          <a:xfrm>
            <a:off x="780640" y="5080000"/>
            <a:ext cx="8268110" cy="1810364"/>
          </a:xfrm>
        </p:spPr>
        <p:txBody>
          <a:bodyPr>
            <a:noAutofit/>
          </a:bodyPr>
          <a:lstStyle/>
          <a:p>
            <a:r>
              <a:rPr lang="en-US" sz="1800" dirty="0" smtClean="0">
                <a:solidFill>
                  <a:srgbClr val="FFFFFF"/>
                </a:solidFill>
              </a:rPr>
              <a:t>Require at least 50% of the  building frontages along Front or Laurel Street and Soquel Avenue to stepback by 10 feet above a height of 45 feet.</a:t>
            </a:r>
          </a:p>
          <a:p>
            <a:r>
              <a:rPr lang="en-US" sz="1800" dirty="0" smtClean="0">
                <a:solidFill>
                  <a:srgbClr val="FFFFFF"/>
                </a:solidFill>
              </a:rPr>
              <a:t>Step buildings back by 10 feet along the Riverfront to maintain solar access.</a:t>
            </a:r>
          </a:p>
          <a:p>
            <a:r>
              <a:rPr lang="en-US" sz="1800" dirty="0" smtClean="0">
                <a:solidFill>
                  <a:srgbClr val="FFFFFF"/>
                </a:solidFill>
              </a:rPr>
              <a:t>Require new development to fill the space between the levee and </a:t>
            </a:r>
            <a:r>
              <a:rPr lang="en-US" sz="1800" dirty="0" err="1" smtClean="0">
                <a:solidFill>
                  <a:srgbClr val="FFFFFF"/>
                </a:solidFill>
              </a:rPr>
              <a:t>Riverwalk</a:t>
            </a:r>
            <a:r>
              <a:rPr lang="en-US" sz="1800" dirty="0" smtClean="0">
                <a:solidFill>
                  <a:srgbClr val="FFFFFF"/>
                </a:solidFill>
              </a:rPr>
              <a:t>.</a:t>
            </a:r>
          </a:p>
          <a:p>
            <a:r>
              <a:rPr lang="en-US" sz="1800" dirty="0" smtClean="0">
                <a:solidFill>
                  <a:srgbClr val="FFFFFF"/>
                </a:solidFill>
              </a:rPr>
              <a:t>Live-work as a permitted ground level use along Front Street. </a:t>
            </a:r>
          </a:p>
          <a:p>
            <a:endParaRPr lang="en-US" sz="1800" dirty="0" smtClean="0">
              <a:solidFill>
                <a:srgbClr val="FFFFFF"/>
              </a:solidFill>
            </a:endParaRPr>
          </a:p>
          <a:p>
            <a:endParaRPr lang="en-US" sz="1800" dirty="0" smtClean="0">
              <a:solidFill>
                <a:srgbClr val="FFFFFF"/>
              </a:solidFill>
            </a:endParaRPr>
          </a:p>
        </p:txBody>
      </p:sp>
      <p:sp>
        <p:nvSpPr>
          <p:cNvPr id="2" name="TextBox 1"/>
          <p:cNvSpPr txBox="1"/>
          <p:nvPr/>
        </p:nvSpPr>
        <p:spPr>
          <a:xfrm>
            <a:off x="0" y="88900"/>
            <a:ext cx="9144000" cy="461665"/>
          </a:xfrm>
          <a:prstGeom prst="rect">
            <a:avLst/>
          </a:prstGeom>
          <a:noFill/>
        </p:spPr>
        <p:txBody>
          <a:bodyPr wrap="square" rtlCol="0">
            <a:spAutoFit/>
          </a:bodyPr>
          <a:lstStyle/>
          <a:p>
            <a:pPr algn="ctr"/>
            <a:r>
              <a:rPr lang="en-US" sz="2400" dirty="0" smtClean="0">
                <a:solidFill>
                  <a:srgbClr val="FFFFFF"/>
                </a:solidFill>
              </a:rPr>
              <a:t>Front Street / Riverfront Development Standards</a:t>
            </a:r>
            <a:endParaRPr lang="en-US" dirty="0"/>
          </a:p>
        </p:txBody>
      </p:sp>
      <p:sp>
        <p:nvSpPr>
          <p:cNvPr id="3" name="TextBox 2"/>
          <p:cNvSpPr txBox="1"/>
          <p:nvPr/>
        </p:nvSpPr>
        <p:spPr>
          <a:xfrm>
            <a:off x="2387600" y="2349500"/>
            <a:ext cx="2143022" cy="369332"/>
          </a:xfrm>
          <a:prstGeom prst="rect">
            <a:avLst/>
          </a:prstGeom>
          <a:noFill/>
        </p:spPr>
        <p:txBody>
          <a:bodyPr wrap="none" rtlCol="0">
            <a:spAutoFit/>
          </a:bodyPr>
          <a:lstStyle/>
          <a:p>
            <a:r>
              <a:rPr lang="en-US" dirty="0" err="1" smtClean="0"/>
              <a:t>I</a:t>
            </a:r>
            <a:r>
              <a:rPr lang="en-US" dirty="0" err="1" smtClean="0">
                <a:solidFill>
                  <a:srgbClr val="FFFFFF"/>
                </a:solidFill>
              </a:rPr>
              <a:t>insert</a:t>
            </a:r>
            <a:r>
              <a:rPr lang="en-US" dirty="0" smtClean="0">
                <a:solidFill>
                  <a:srgbClr val="FFFFFF"/>
                </a:solidFill>
              </a:rPr>
              <a:t> diagram here.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 y="637038"/>
            <a:ext cx="9143258" cy="4415524"/>
          </a:xfrm>
          <a:prstGeom prst="rect">
            <a:avLst/>
          </a:prstGeom>
        </p:spPr>
      </p:pic>
    </p:spTree>
    <p:extLst>
      <p:ext uri="{BB962C8B-B14F-4D97-AF65-F5344CB8AC3E}">
        <p14:creationId xmlns:p14="http://schemas.microsoft.com/office/powerpoint/2010/main" val="1068070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4151671" y="6341807"/>
            <a:ext cx="4992329" cy="5161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0" y="114300"/>
            <a:ext cx="9144000" cy="461665"/>
          </a:xfrm>
          <a:prstGeom prst="rect">
            <a:avLst/>
          </a:prstGeom>
          <a:noFill/>
        </p:spPr>
        <p:txBody>
          <a:bodyPr wrap="square" rtlCol="0">
            <a:spAutoFit/>
          </a:bodyPr>
          <a:lstStyle/>
          <a:p>
            <a:pPr algn="ctr"/>
            <a:r>
              <a:rPr lang="en-US" sz="2400" dirty="0" smtClean="0">
                <a:solidFill>
                  <a:srgbClr val="FFFFFF"/>
                </a:solidFill>
              </a:rPr>
              <a:t>Residential Development can Enhance the Riverfront Experience</a:t>
            </a:r>
            <a:endParaRPr lang="en-US" sz="2400" dirty="0">
              <a:solidFill>
                <a:srgbClr val="FFFFFF"/>
              </a:solidFill>
            </a:endParaRPr>
          </a:p>
        </p:txBody>
      </p:sp>
      <p:pic>
        <p:nvPicPr>
          <p:cNvPr id="9" name="Picture 3" descr="289712776_18d747227d_oa"/>
          <p:cNvPicPr>
            <a:picLocks noChangeAspect="1" noChangeArrowheads="1"/>
          </p:cNvPicPr>
          <p:nvPr/>
        </p:nvPicPr>
        <p:blipFill rotWithShape="1">
          <a:blip r:embed="rId3">
            <a:extLst>
              <a:ext uri="{28A0092B-C50C-407E-A947-70E740481C1C}">
                <a14:useLocalDpi xmlns:a14="http://schemas.microsoft.com/office/drawing/2010/main" val="0"/>
              </a:ext>
            </a:extLst>
          </a:blip>
          <a:srcRect t="29265" b="-1"/>
          <a:stretch/>
        </p:blipFill>
        <p:spPr bwMode="auto">
          <a:xfrm>
            <a:off x="0" y="869950"/>
            <a:ext cx="4432300" cy="451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One-Riverfront-13-web-res.jpg"/>
          <p:cNvPicPr>
            <a:picLocks noChangeAspect="1"/>
          </p:cNvPicPr>
          <p:nvPr/>
        </p:nvPicPr>
        <p:blipFill rotWithShape="1">
          <a:blip r:embed="rId4">
            <a:extLst>
              <a:ext uri="{28A0092B-C50C-407E-A947-70E740481C1C}">
                <a14:useLocalDpi xmlns:a14="http://schemas.microsoft.com/office/drawing/2010/main" val="0"/>
              </a:ext>
            </a:extLst>
          </a:blip>
          <a:srcRect l="4389" r="38768"/>
          <a:stretch/>
        </p:blipFill>
        <p:spPr>
          <a:xfrm>
            <a:off x="4694701" y="874522"/>
            <a:ext cx="4449299" cy="4497578"/>
          </a:xfrm>
          <a:prstGeom prst="rect">
            <a:avLst/>
          </a:prstGeom>
        </p:spPr>
      </p:pic>
      <p:sp>
        <p:nvSpPr>
          <p:cNvPr id="10" name="TextBox 9"/>
          <p:cNvSpPr txBox="1"/>
          <p:nvPr/>
        </p:nvSpPr>
        <p:spPr>
          <a:xfrm>
            <a:off x="0" y="5549900"/>
            <a:ext cx="9144000" cy="369332"/>
          </a:xfrm>
          <a:prstGeom prst="rect">
            <a:avLst/>
          </a:prstGeom>
          <a:noFill/>
        </p:spPr>
        <p:txBody>
          <a:bodyPr wrap="square" rtlCol="0">
            <a:spAutoFit/>
          </a:bodyPr>
          <a:lstStyle/>
          <a:p>
            <a:pPr algn="ctr"/>
            <a:r>
              <a:rPr lang="en-US" dirty="0" smtClean="0">
                <a:solidFill>
                  <a:srgbClr val="FFFFFF"/>
                </a:solidFill>
              </a:rPr>
              <a:t>It can also Promote Safety and a Stronger Sense of Stewardship </a:t>
            </a:r>
            <a:endParaRPr lang="en-US" dirty="0">
              <a:solidFill>
                <a:srgbClr val="FFFFFF"/>
              </a:solidFill>
            </a:endParaRPr>
          </a:p>
        </p:txBody>
      </p:sp>
    </p:spTree>
    <p:extLst>
      <p:ext uri="{BB962C8B-B14F-4D97-AF65-F5344CB8AC3E}">
        <p14:creationId xmlns:p14="http://schemas.microsoft.com/office/powerpoint/2010/main" val="3636623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smtClean="0">
                <a:latin typeface="Times New Roman" panose="02020603050405020304" pitchFamily="18" charset="0"/>
                <a:cs typeface="Times New Roman" panose="02020603050405020304" pitchFamily="18" charset="0"/>
              </a:rPr>
              <a:t>Front Street Riverfront Corridor </a:t>
            </a:r>
            <a:r>
              <a:rPr lang="en-US" sz="2000" b="1" dirty="0">
                <a:latin typeface="Times New Roman" panose="02020603050405020304" pitchFamily="18" charset="0"/>
                <a:cs typeface="Times New Roman" panose="02020603050405020304" pitchFamily="18" charset="0"/>
              </a:rPr>
              <a:t>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7" name="Content Placeholder 2"/>
          <p:cNvSpPr>
            <a:spLocks noGrp="1"/>
          </p:cNvSpPr>
          <p:nvPr>
            <p:ph idx="1"/>
          </p:nvPr>
        </p:nvSpPr>
        <p:spPr>
          <a:xfrm>
            <a:off x="558390" y="5478820"/>
            <a:ext cx="8441608" cy="1652230"/>
          </a:xfrm>
        </p:spPr>
        <p:txBody>
          <a:bodyPr>
            <a:normAutofit/>
          </a:bodyPr>
          <a:lstStyle/>
          <a:p>
            <a:r>
              <a:rPr lang="en-US" sz="1800" dirty="0" smtClean="0">
                <a:solidFill>
                  <a:srgbClr val="FFFFFF"/>
                </a:solidFill>
              </a:rPr>
              <a:t>Limit buildings to 250’ in length to provide multiple linkages to the River</a:t>
            </a:r>
          </a:p>
          <a:p>
            <a:r>
              <a:rPr lang="en-US" sz="1800" dirty="0" smtClean="0">
                <a:solidFill>
                  <a:srgbClr val="FFFFFF"/>
                </a:solidFill>
              </a:rPr>
              <a:t>Establish 60’ wide linkage near foot of </a:t>
            </a:r>
            <a:r>
              <a:rPr lang="en-US" sz="1800" dirty="0" err="1" smtClean="0">
                <a:solidFill>
                  <a:srgbClr val="FFFFFF"/>
                </a:solidFill>
              </a:rPr>
              <a:t>Cathcart</a:t>
            </a:r>
            <a:r>
              <a:rPr lang="en-US" sz="1800" dirty="0" smtClean="0">
                <a:solidFill>
                  <a:srgbClr val="FFFFFF"/>
                </a:solidFill>
              </a:rPr>
              <a:t> Street, 50’ wide linkage near the terminus of Maple Street and a 40’ linkage near the extension of Elm Street. </a:t>
            </a:r>
          </a:p>
          <a:p>
            <a:endParaRPr lang="en-US" sz="1800" dirty="0" smtClean="0">
              <a:solidFill>
                <a:srgbClr val="FFFFFF"/>
              </a:solidFill>
            </a:endParaRPr>
          </a:p>
          <a:p>
            <a:endParaRPr lang="en-US" sz="1800" dirty="0" smtClean="0">
              <a:solidFill>
                <a:srgbClr val="FFFFFF"/>
              </a:solidFill>
            </a:endParaRPr>
          </a:p>
        </p:txBody>
      </p:sp>
      <p:sp>
        <p:nvSpPr>
          <p:cNvPr id="2" name="TextBox 1"/>
          <p:cNvSpPr txBox="1"/>
          <p:nvPr/>
        </p:nvSpPr>
        <p:spPr>
          <a:xfrm>
            <a:off x="0" y="88900"/>
            <a:ext cx="9144000" cy="461665"/>
          </a:xfrm>
          <a:prstGeom prst="rect">
            <a:avLst/>
          </a:prstGeom>
          <a:noFill/>
        </p:spPr>
        <p:txBody>
          <a:bodyPr wrap="square" rtlCol="0">
            <a:spAutoFit/>
          </a:bodyPr>
          <a:lstStyle/>
          <a:p>
            <a:pPr algn="ctr"/>
            <a:r>
              <a:rPr lang="en-US" sz="2400" dirty="0" smtClean="0">
                <a:solidFill>
                  <a:srgbClr val="FFFFFF"/>
                </a:solidFill>
              </a:rPr>
              <a:t>Front Street / Riverfront Development Standards</a:t>
            </a:r>
            <a:endParaRPr lang="en-US" dirty="0"/>
          </a:p>
        </p:txBody>
      </p:sp>
      <p:sp>
        <p:nvSpPr>
          <p:cNvPr id="3" name="TextBox 2"/>
          <p:cNvSpPr txBox="1"/>
          <p:nvPr/>
        </p:nvSpPr>
        <p:spPr>
          <a:xfrm>
            <a:off x="2387600" y="2349500"/>
            <a:ext cx="2143022" cy="369332"/>
          </a:xfrm>
          <a:prstGeom prst="rect">
            <a:avLst/>
          </a:prstGeom>
          <a:noFill/>
        </p:spPr>
        <p:txBody>
          <a:bodyPr wrap="none" rtlCol="0">
            <a:spAutoFit/>
          </a:bodyPr>
          <a:lstStyle/>
          <a:p>
            <a:r>
              <a:rPr lang="en-US" dirty="0" err="1" smtClean="0"/>
              <a:t>I</a:t>
            </a:r>
            <a:r>
              <a:rPr lang="en-US" dirty="0" err="1" smtClean="0">
                <a:solidFill>
                  <a:srgbClr val="FFFFFF"/>
                </a:solidFill>
              </a:rPr>
              <a:t>insert</a:t>
            </a:r>
            <a:r>
              <a:rPr lang="en-US" smtClean="0">
                <a:solidFill>
                  <a:srgbClr val="FFFFFF"/>
                </a:solidFill>
              </a:rPr>
              <a:t> diagram here.  </a:t>
            </a:r>
            <a:endParaRPr lang="en-US"/>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4723" b="2221"/>
          <a:stretch/>
        </p:blipFill>
        <p:spPr>
          <a:xfrm>
            <a:off x="0" y="1143000"/>
            <a:ext cx="9144000" cy="42545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7400"/>
            <a:ext cx="9144000" cy="4572000"/>
          </a:xfrm>
          <a:prstGeom prst="rect">
            <a:avLst/>
          </a:prstGeom>
        </p:spPr>
      </p:pic>
    </p:spTree>
    <p:extLst>
      <p:ext uri="{BB962C8B-B14F-4D97-AF65-F5344CB8AC3E}">
        <p14:creationId xmlns:p14="http://schemas.microsoft.com/office/powerpoint/2010/main" val="4050117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smtClean="0">
                <a:latin typeface="Times New Roman" panose="02020603050405020304" pitchFamily="18" charset="0"/>
                <a:cs typeface="Times New Roman" panose="02020603050405020304" pitchFamily="18" charset="0"/>
              </a:rPr>
              <a:t>Front Street Riverfront Corridor </a:t>
            </a:r>
            <a:r>
              <a:rPr lang="en-US" sz="2000" b="1" dirty="0">
                <a:latin typeface="Times New Roman" panose="02020603050405020304" pitchFamily="18" charset="0"/>
                <a:cs typeface="Times New Roman" panose="02020603050405020304" pitchFamily="18" charset="0"/>
              </a:rPr>
              <a:t>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88900"/>
            <a:ext cx="9144000" cy="461665"/>
          </a:xfrm>
          <a:prstGeom prst="rect">
            <a:avLst/>
          </a:prstGeom>
          <a:noFill/>
        </p:spPr>
        <p:txBody>
          <a:bodyPr wrap="square" rtlCol="0">
            <a:spAutoFit/>
          </a:bodyPr>
          <a:lstStyle/>
          <a:p>
            <a:pPr algn="ctr"/>
            <a:r>
              <a:rPr lang="en-US" sz="2400" dirty="0" smtClean="0">
                <a:solidFill>
                  <a:srgbClr val="FFFFFF"/>
                </a:solidFill>
              </a:rPr>
              <a:t>Front Street / Riverfront Development Standards</a:t>
            </a:r>
            <a:endParaRPr lang="en-US" dirty="0"/>
          </a:p>
        </p:txBody>
      </p:sp>
      <p:sp>
        <p:nvSpPr>
          <p:cNvPr id="3" name="TextBox 2"/>
          <p:cNvSpPr txBox="1"/>
          <p:nvPr/>
        </p:nvSpPr>
        <p:spPr>
          <a:xfrm>
            <a:off x="2387600" y="2349500"/>
            <a:ext cx="242825" cy="369332"/>
          </a:xfrm>
          <a:prstGeom prst="rect">
            <a:avLst/>
          </a:prstGeom>
          <a:noFill/>
        </p:spPr>
        <p:txBody>
          <a:bodyPr wrap="none" rtlCol="0">
            <a:spAutoFit/>
          </a:bodyPr>
          <a:lstStyle/>
          <a:p>
            <a:r>
              <a:rPr lang="en-US" dirty="0" smtClean="0"/>
              <a:t>I</a:t>
            </a:r>
            <a:endParaRPr lang="en-US" dirty="0"/>
          </a:p>
        </p:txBody>
      </p:sp>
      <p:sp>
        <p:nvSpPr>
          <p:cNvPr id="11" name="TextBox 10"/>
          <p:cNvSpPr txBox="1"/>
          <p:nvPr/>
        </p:nvSpPr>
        <p:spPr>
          <a:xfrm>
            <a:off x="0" y="5421185"/>
            <a:ext cx="9144000" cy="1015663"/>
          </a:xfrm>
          <a:prstGeom prst="rect">
            <a:avLst/>
          </a:prstGeom>
          <a:noFill/>
        </p:spPr>
        <p:txBody>
          <a:bodyPr wrap="square" rtlCol="0">
            <a:spAutoFit/>
          </a:bodyPr>
          <a:lstStyle/>
          <a:p>
            <a:pPr marL="342900" indent="-342900" algn="ctr">
              <a:buFont typeface="Arial"/>
              <a:buChar char="•"/>
            </a:pPr>
            <a:r>
              <a:rPr lang="en-US" sz="2000" dirty="0" smtClean="0">
                <a:solidFill>
                  <a:srgbClr val="FFFFFF"/>
                </a:solidFill>
              </a:rPr>
              <a:t>Limit the additional height along each of the street frontages.</a:t>
            </a:r>
          </a:p>
          <a:p>
            <a:pPr marL="342900" indent="-342900" algn="ctr">
              <a:buFont typeface="Arial"/>
              <a:buChar char="•"/>
            </a:pPr>
            <a:r>
              <a:rPr lang="en-US" sz="2000" dirty="0">
                <a:solidFill>
                  <a:srgbClr val="FFFFFF"/>
                </a:solidFill>
              </a:rPr>
              <a:t>Establish a separation to provide a visual break between building volumes.</a:t>
            </a:r>
          </a:p>
          <a:p>
            <a:pPr algn="ctr"/>
            <a:r>
              <a:rPr lang="en-US" sz="2000" dirty="0" smtClean="0">
                <a:solidFill>
                  <a:srgbClr val="FFFFFF"/>
                </a:solidFill>
              </a:rPr>
              <a:t> </a:t>
            </a:r>
            <a:endParaRPr lang="en-US" sz="2000" dirty="0">
              <a:solidFill>
                <a:srgbClr val="FFFFFF"/>
              </a:solidFill>
            </a:endParaRPr>
          </a:p>
        </p:txBody>
      </p:sp>
      <p:pic>
        <p:nvPicPr>
          <p:cNvPr id="6" name="Picture 5" descr="Riverfront Leng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251"/>
            <a:ext cx="9005944" cy="4387511"/>
          </a:xfrm>
          <a:prstGeom prst="rect">
            <a:avLst/>
          </a:prstGeom>
        </p:spPr>
      </p:pic>
    </p:spTree>
    <p:extLst>
      <p:ext uri="{BB962C8B-B14F-4D97-AF65-F5344CB8AC3E}">
        <p14:creationId xmlns:p14="http://schemas.microsoft.com/office/powerpoint/2010/main" val="1046252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002320" y="5211096"/>
            <a:ext cx="3131955" cy="51619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200"/>
              </a:spcBef>
            </a:pPr>
            <a:r>
              <a:rPr lang="en-US" sz="1700" dirty="0" smtClean="0">
                <a:latin typeface="Times New Roman" panose="02020603050405020304" pitchFamily="18" charset="0"/>
                <a:cs typeface="Times New Roman" panose="02020603050405020304" pitchFamily="18" charset="0"/>
              </a:rPr>
              <a:t>Existing Height Map</a:t>
            </a:r>
            <a:endParaRPr lang="en-US" sz="1700" dirty="0">
              <a:latin typeface="Times New Roman" panose="02020603050405020304" pitchFamily="18" charset="0"/>
              <a:cs typeface="Times New Roman" panose="02020603050405020304" pitchFamily="18" charset="0"/>
            </a:endParaRPr>
          </a:p>
        </p:txBody>
      </p:sp>
      <p:sp>
        <p:nvSpPr>
          <p:cNvPr id="12" name="Subtitle 2"/>
          <p:cNvSpPr txBox="1">
            <a:spLocks/>
          </p:cNvSpPr>
          <p:nvPr/>
        </p:nvSpPr>
        <p:spPr>
          <a:xfrm>
            <a:off x="5347049" y="5211096"/>
            <a:ext cx="3460450" cy="516193"/>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200"/>
              </a:spcBef>
            </a:pPr>
            <a:r>
              <a:rPr lang="en-US" sz="2000" dirty="0" smtClean="0">
                <a:latin typeface="Times New Roman" panose="02020603050405020304" pitchFamily="18" charset="0"/>
                <a:cs typeface="Times New Roman" panose="02020603050405020304" pitchFamily="18" charset="0"/>
              </a:rPr>
              <a:t>Proposed Height Map Amendment</a:t>
            </a:r>
            <a:endParaRPr lang="en-US" sz="2000" dirty="0">
              <a:latin typeface="Times New Roman" panose="02020603050405020304" pitchFamily="18" charset="0"/>
              <a:cs typeface="Times New Roman" panose="02020603050405020304" pitchFamily="18" charset="0"/>
            </a:endParaRPr>
          </a:p>
        </p:txBody>
      </p:sp>
      <p:sp>
        <p:nvSpPr>
          <p:cNvPr id="8"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9"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Proposed Additional Height Standards</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879600" y="135235"/>
            <a:ext cx="5189792" cy="461665"/>
          </a:xfrm>
          <a:prstGeom prst="rect">
            <a:avLst/>
          </a:prstGeom>
          <a:noFill/>
        </p:spPr>
        <p:txBody>
          <a:bodyPr wrap="none" rtlCol="0">
            <a:spAutoFit/>
          </a:bodyPr>
          <a:lstStyle/>
          <a:p>
            <a:r>
              <a:rPr lang="en-US" sz="2400" dirty="0" smtClean="0">
                <a:solidFill>
                  <a:srgbClr val="FFFFFF"/>
                </a:solidFill>
              </a:rPr>
              <a:t>Allow Additional Height for Eligible Sites</a:t>
            </a:r>
            <a:endParaRPr lang="en-US" sz="2400" dirty="0">
              <a:solidFill>
                <a:srgbClr val="FFFFFF"/>
              </a:solidFill>
            </a:endParaRPr>
          </a:p>
        </p:txBody>
      </p:sp>
      <p:sp>
        <p:nvSpPr>
          <p:cNvPr id="6" name="TextBox 5"/>
          <p:cNvSpPr txBox="1"/>
          <p:nvPr/>
        </p:nvSpPr>
        <p:spPr>
          <a:xfrm>
            <a:off x="266182" y="2644839"/>
            <a:ext cx="3860800" cy="4678203"/>
          </a:xfrm>
          <a:prstGeom prst="rect">
            <a:avLst/>
          </a:prstGeom>
          <a:noFill/>
        </p:spPr>
        <p:txBody>
          <a:bodyPr wrap="square" rtlCol="0">
            <a:spAutoFit/>
          </a:bodyPr>
          <a:lstStyle/>
          <a:p>
            <a:pPr algn="ctr"/>
            <a:r>
              <a:rPr lang="en-US" b="1" dirty="0" smtClean="0">
                <a:solidFill>
                  <a:srgbClr val="FFFFFF"/>
                </a:solidFill>
              </a:rPr>
              <a:t>Pacific Avenue</a:t>
            </a:r>
            <a:endParaRPr lang="en-US" b="1" dirty="0">
              <a:solidFill>
                <a:srgbClr val="FFFFFF"/>
              </a:solidFill>
            </a:endParaRPr>
          </a:p>
          <a:p>
            <a:pPr algn="ctr"/>
            <a:r>
              <a:rPr lang="en-US" sz="1200" i="1" dirty="0" smtClean="0">
                <a:solidFill>
                  <a:srgbClr val="FFFFFF"/>
                </a:solidFill>
              </a:rPr>
              <a:t>(In addition to existing DRP criteria)</a:t>
            </a:r>
          </a:p>
          <a:p>
            <a:pPr marL="342900" indent="-342900">
              <a:spcAft>
                <a:spcPts val="600"/>
              </a:spcAft>
              <a:buFont typeface="Arial"/>
              <a:buChar char="•"/>
            </a:pPr>
            <a:endParaRPr lang="en-US" sz="1200" dirty="0" smtClean="0">
              <a:solidFill>
                <a:srgbClr val="FFFFFF"/>
              </a:solidFill>
            </a:endParaRPr>
          </a:p>
          <a:p>
            <a:pPr marL="342900" indent="-342900">
              <a:spcAft>
                <a:spcPts val="600"/>
              </a:spcAft>
              <a:buFont typeface="Arial"/>
              <a:buChar char="•"/>
            </a:pPr>
            <a:r>
              <a:rPr lang="en-US" dirty="0" smtClean="0">
                <a:solidFill>
                  <a:srgbClr val="FFFFFF"/>
                </a:solidFill>
              </a:rPr>
              <a:t>Development contributes to an improved social and economic environment with a concentration of housing</a:t>
            </a:r>
          </a:p>
          <a:p>
            <a:pPr marL="342900" indent="-342900">
              <a:spcAft>
                <a:spcPts val="600"/>
              </a:spcAft>
              <a:buFont typeface="Arial"/>
              <a:buChar char="•"/>
            </a:pPr>
            <a:r>
              <a:rPr lang="en-US" dirty="0" smtClean="0">
                <a:solidFill>
                  <a:srgbClr val="FFFFFF"/>
                </a:solidFill>
              </a:rPr>
              <a:t>Project maintains town scale and character of Downtown </a:t>
            </a:r>
          </a:p>
          <a:p>
            <a:pPr marL="342900" indent="-342900">
              <a:spcAft>
                <a:spcPts val="600"/>
              </a:spcAft>
              <a:buFont typeface="Arial"/>
              <a:buChar char="•"/>
            </a:pPr>
            <a:endParaRPr lang="en-US" sz="1200" dirty="0" smtClean="0">
              <a:solidFill>
                <a:srgbClr val="FFFFFF"/>
              </a:solidFill>
            </a:endParaRPr>
          </a:p>
          <a:p>
            <a:pPr marL="342900" indent="-342900">
              <a:buFont typeface="Arial"/>
              <a:buChar char="•"/>
            </a:pPr>
            <a:endParaRPr lang="en-US" sz="2000" dirty="0" smtClean="0">
              <a:solidFill>
                <a:srgbClr val="FFFFFF"/>
              </a:solidFill>
            </a:endParaRPr>
          </a:p>
          <a:p>
            <a:endParaRPr lang="en-US" sz="2400" dirty="0">
              <a:solidFill>
                <a:srgbClr val="FFFFFF"/>
              </a:solidFill>
            </a:endParaRPr>
          </a:p>
          <a:p>
            <a:endParaRPr lang="en-US" sz="2400" dirty="0" smtClean="0">
              <a:solidFill>
                <a:srgbClr val="FFFFFF"/>
              </a:solidFill>
            </a:endParaRPr>
          </a:p>
          <a:p>
            <a:endParaRPr lang="en-US" sz="2400" dirty="0">
              <a:solidFill>
                <a:srgbClr val="FFFFFF"/>
              </a:solidFill>
            </a:endParaRPr>
          </a:p>
          <a:p>
            <a:endParaRPr lang="en-US" sz="2400" dirty="0">
              <a:solidFill>
                <a:srgbClr val="FFFFFF"/>
              </a:solidFill>
            </a:endParaRPr>
          </a:p>
        </p:txBody>
      </p:sp>
      <p:sp>
        <p:nvSpPr>
          <p:cNvPr id="7" name="TextBox 6"/>
          <p:cNvSpPr txBox="1"/>
          <p:nvPr/>
        </p:nvSpPr>
        <p:spPr>
          <a:xfrm>
            <a:off x="5311468" y="2644580"/>
            <a:ext cx="2949721" cy="830997"/>
          </a:xfrm>
          <a:prstGeom prst="rect">
            <a:avLst/>
          </a:prstGeom>
          <a:noFill/>
        </p:spPr>
        <p:txBody>
          <a:bodyPr wrap="none" rtlCol="0">
            <a:spAutoFit/>
          </a:bodyPr>
          <a:lstStyle/>
          <a:p>
            <a:pPr algn="ctr"/>
            <a:r>
              <a:rPr lang="en-US" b="1" dirty="0" smtClean="0">
                <a:solidFill>
                  <a:srgbClr val="FFFFFF"/>
                </a:solidFill>
              </a:rPr>
              <a:t>Riverfront</a:t>
            </a:r>
          </a:p>
          <a:p>
            <a:r>
              <a:rPr lang="en-US" sz="1200" i="1" dirty="0" smtClean="0">
                <a:solidFill>
                  <a:srgbClr val="FFFFFF"/>
                </a:solidFill>
              </a:rPr>
              <a:t>(Performance </a:t>
            </a:r>
            <a:r>
              <a:rPr lang="en-US" sz="1200" i="1" dirty="0">
                <a:solidFill>
                  <a:srgbClr val="FFFFFF"/>
                </a:solidFill>
              </a:rPr>
              <a:t>Criteria for Additional Height) </a:t>
            </a:r>
          </a:p>
          <a:p>
            <a:endParaRPr lang="en-US" dirty="0">
              <a:solidFill>
                <a:srgbClr val="FFFFFF"/>
              </a:solidFill>
            </a:endParaRPr>
          </a:p>
        </p:txBody>
      </p:sp>
      <p:sp>
        <p:nvSpPr>
          <p:cNvPr id="14" name="TextBox 13"/>
          <p:cNvSpPr txBox="1"/>
          <p:nvPr/>
        </p:nvSpPr>
        <p:spPr>
          <a:xfrm>
            <a:off x="4851401" y="3348815"/>
            <a:ext cx="4038600" cy="3277821"/>
          </a:xfrm>
          <a:prstGeom prst="rect">
            <a:avLst/>
          </a:prstGeom>
          <a:noFill/>
        </p:spPr>
        <p:txBody>
          <a:bodyPr wrap="square" rtlCol="0">
            <a:spAutoFit/>
          </a:bodyPr>
          <a:lstStyle/>
          <a:p>
            <a:pPr marL="342900" indent="-342900">
              <a:spcAft>
                <a:spcPts val="600"/>
              </a:spcAft>
              <a:buFont typeface="Arial"/>
              <a:buChar char="•"/>
            </a:pPr>
            <a:r>
              <a:rPr lang="en-US" dirty="0" smtClean="0">
                <a:solidFill>
                  <a:srgbClr val="FFFFFF"/>
                </a:solidFill>
              </a:rPr>
              <a:t>Development helps to connect the significant natural resource of the river with Downtown </a:t>
            </a:r>
          </a:p>
          <a:p>
            <a:pPr marL="336550" indent="-336550">
              <a:spcAft>
                <a:spcPts val="600"/>
              </a:spcAft>
              <a:buFont typeface="Arial"/>
              <a:buChar char="•"/>
            </a:pPr>
            <a:r>
              <a:rPr lang="en-US" dirty="0" smtClean="0">
                <a:solidFill>
                  <a:srgbClr val="FFFFFF"/>
                </a:solidFill>
              </a:rPr>
              <a:t>Provides high quality public pedestrian/bicycle access between  Front Street and the river at </a:t>
            </a:r>
            <a:r>
              <a:rPr lang="en-US" dirty="0" err="1" smtClean="0">
                <a:solidFill>
                  <a:srgbClr val="FFFFFF"/>
                </a:solidFill>
              </a:rPr>
              <a:t>Cathcart</a:t>
            </a:r>
            <a:r>
              <a:rPr lang="en-US" dirty="0" smtClean="0">
                <a:solidFill>
                  <a:srgbClr val="FFFFFF"/>
                </a:solidFill>
              </a:rPr>
              <a:t>, Elm and Maple.</a:t>
            </a:r>
          </a:p>
          <a:p>
            <a:pPr marL="342900" indent="-342900">
              <a:spcAft>
                <a:spcPts val="600"/>
              </a:spcAft>
              <a:buFont typeface="Arial"/>
              <a:buChar char="•"/>
            </a:pPr>
            <a:r>
              <a:rPr lang="en-US" dirty="0" smtClean="0">
                <a:solidFill>
                  <a:srgbClr val="FFFFFF"/>
                </a:solidFill>
              </a:rPr>
              <a:t>Creates positive frontage along the </a:t>
            </a:r>
            <a:r>
              <a:rPr lang="en-US" dirty="0" err="1" smtClean="0">
                <a:solidFill>
                  <a:srgbClr val="FFFFFF"/>
                </a:solidFill>
              </a:rPr>
              <a:t>Riverwalk</a:t>
            </a:r>
            <a:r>
              <a:rPr lang="en-US" dirty="0" smtClean="0">
                <a:solidFill>
                  <a:srgbClr val="FFFFFF"/>
                </a:solidFill>
              </a:rPr>
              <a:t> that enhances the pedestrian experience</a:t>
            </a:r>
            <a:endParaRPr lang="en-US" sz="1200" dirty="0" smtClean="0">
              <a:solidFill>
                <a:srgbClr val="FFFFFF"/>
              </a:solidFill>
            </a:endParaRPr>
          </a:p>
          <a:p>
            <a:pPr marL="342900" indent="-342900">
              <a:buFont typeface="Arial"/>
              <a:buChar char="•"/>
            </a:pPr>
            <a:endParaRPr lang="en-US" sz="1200" dirty="0">
              <a:solidFill>
                <a:srgbClr val="FFFFFF"/>
              </a:solidFill>
            </a:endParaRPr>
          </a:p>
        </p:txBody>
      </p:sp>
      <p:sp>
        <p:nvSpPr>
          <p:cNvPr id="2" name="TextBox 1"/>
          <p:cNvSpPr txBox="1"/>
          <p:nvPr/>
        </p:nvSpPr>
        <p:spPr>
          <a:xfrm>
            <a:off x="353126" y="1075510"/>
            <a:ext cx="8635697" cy="1554272"/>
          </a:xfrm>
          <a:prstGeom prst="rect">
            <a:avLst/>
          </a:prstGeom>
          <a:noFill/>
        </p:spPr>
        <p:txBody>
          <a:bodyPr wrap="none" rtlCol="0">
            <a:spAutoFit/>
          </a:bodyPr>
          <a:lstStyle/>
          <a:p>
            <a:pPr algn="ctr"/>
            <a:r>
              <a:rPr lang="en-US" b="1" dirty="0" smtClean="0">
                <a:solidFill>
                  <a:srgbClr val="FFFFFF"/>
                </a:solidFill>
              </a:rPr>
              <a:t>Criteria for All Sites</a:t>
            </a:r>
          </a:p>
          <a:p>
            <a:pPr marL="285750" indent="-285750">
              <a:buFont typeface="Arial"/>
              <a:buChar char="•"/>
            </a:pPr>
            <a:r>
              <a:rPr lang="en-US" dirty="0" smtClean="0">
                <a:solidFill>
                  <a:srgbClr val="FFFFFF"/>
                </a:solidFill>
              </a:rPr>
              <a:t>Project helps to achieve first principles of DRP (form, scale, housing, accessibility,</a:t>
            </a:r>
            <a:r>
              <a:rPr lang="en-US" dirty="0">
                <a:solidFill>
                  <a:srgbClr val="FFFFFF"/>
                </a:solidFill>
              </a:rPr>
              <a:t> </a:t>
            </a:r>
            <a:r>
              <a:rPr lang="en-US" dirty="0" smtClean="0">
                <a:solidFill>
                  <a:srgbClr val="FFFFFF"/>
                </a:solidFill>
              </a:rPr>
              <a:t>etc.) </a:t>
            </a:r>
          </a:p>
          <a:p>
            <a:pPr marL="285750" indent="-285750">
              <a:buFont typeface="Arial"/>
              <a:buChar char="•"/>
            </a:pPr>
            <a:r>
              <a:rPr lang="en-US" dirty="0" smtClean="0">
                <a:solidFill>
                  <a:srgbClr val="FFFFFF"/>
                </a:solidFill>
              </a:rPr>
              <a:t>Project creates active and attractive pedestrian</a:t>
            </a:r>
            <a:r>
              <a:rPr lang="en-US" smtClean="0">
                <a:solidFill>
                  <a:srgbClr val="FFFFFF"/>
                </a:solidFill>
              </a:rPr>
              <a:t>-oriented streetscape environment</a:t>
            </a:r>
            <a:endParaRPr lang="en-US" dirty="0" smtClean="0">
              <a:solidFill>
                <a:srgbClr val="FFFFFF"/>
              </a:solidFill>
            </a:endParaRPr>
          </a:p>
          <a:p>
            <a:pPr marL="285750" indent="-285750">
              <a:spcAft>
                <a:spcPts val="600"/>
              </a:spcAft>
              <a:buFont typeface="Arial"/>
              <a:buChar char="•"/>
            </a:pPr>
            <a:r>
              <a:rPr lang="en-US" dirty="0">
                <a:solidFill>
                  <a:srgbClr val="FFFFFF"/>
                </a:solidFill>
              </a:rPr>
              <a:t>Development contributes </a:t>
            </a:r>
            <a:r>
              <a:rPr lang="en-US" dirty="0" smtClean="0">
                <a:solidFill>
                  <a:srgbClr val="FFFFFF"/>
                </a:solidFill>
              </a:rPr>
              <a:t>its fair </a:t>
            </a:r>
            <a:r>
              <a:rPr lang="en-US" dirty="0">
                <a:solidFill>
                  <a:srgbClr val="FFFFFF"/>
                </a:solidFill>
              </a:rPr>
              <a:t>share to implementation of </a:t>
            </a:r>
            <a:r>
              <a:rPr lang="en-US" dirty="0" smtClean="0">
                <a:solidFill>
                  <a:srgbClr val="FFFFFF"/>
                </a:solidFill>
              </a:rPr>
              <a:t>east-west </a:t>
            </a:r>
            <a:r>
              <a:rPr lang="en-US" dirty="0">
                <a:solidFill>
                  <a:srgbClr val="FFFFFF"/>
                </a:solidFill>
              </a:rPr>
              <a:t>linkages to river</a:t>
            </a:r>
          </a:p>
          <a:p>
            <a:pPr marL="285750" indent="-285750">
              <a:buFont typeface="Arial"/>
              <a:buChar char="•"/>
            </a:pPr>
            <a:r>
              <a:rPr lang="en-US" dirty="0" smtClean="0">
                <a:solidFill>
                  <a:srgbClr val="FFFFFF"/>
                </a:solidFill>
              </a:rPr>
              <a:t>Development helps to achieve other community objectives (e.g., affordable housing) </a:t>
            </a:r>
            <a:endParaRPr lang="en-US" dirty="0">
              <a:solidFill>
                <a:srgbClr val="FFFFFF"/>
              </a:solidFill>
            </a:endParaRPr>
          </a:p>
        </p:txBody>
      </p:sp>
    </p:spTree>
    <p:extLst>
      <p:ext uri="{BB962C8B-B14F-4D97-AF65-F5344CB8AC3E}">
        <p14:creationId xmlns:p14="http://schemas.microsoft.com/office/powerpoint/2010/main" val="3222340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0" y="432135"/>
            <a:ext cx="9144000" cy="1160692"/>
          </a:xfrm>
        </p:spPr>
        <p:txBody>
          <a:bodyPr anchor="t">
            <a:noAutofit/>
          </a:bodyPr>
          <a:lstStyle/>
          <a:p>
            <a:r>
              <a:rPr lang="en-US" sz="3200" b="1" dirty="0" smtClean="0">
                <a:latin typeface="Times New Roman" panose="02020603050405020304" pitchFamily="18" charset="0"/>
                <a:cs typeface="Times New Roman" panose="02020603050405020304" pitchFamily="18" charset="0"/>
              </a:rPr>
              <a:t>DOWNTOWN PLAN UPDATE</a:t>
            </a: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RECOMMENDED DEVELOPMENT</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STANDARD AMENDMENTS</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Presentation to the Planning Commission</a:t>
            </a:r>
            <a:endParaRPr lang="en-US" sz="2000" dirty="0">
              <a:latin typeface="Times New Roman" panose="02020603050405020304" pitchFamily="18" charset="0"/>
              <a:cs typeface="Times New Roman" panose="02020603050405020304" pitchFamily="18" charset="0"/>
            </a:endParaRPr>
          </a:p>
        </p:txBody>
      </p:sp>
      <p:sp>
        <p:nvSpPr>
          <p:cNvPr id="6" name="Subtitle 2"/>
          <p:cNvSpPr>
            <a:spLocks noGrp="1"/>
          </p:cNvSpPr>
          <p:nvPr>
            <p:ph type="subTitle" idx="1"/>
          </p:nvPr>
        </p:nvSpPr>
        <p:spPr>
          <a:xfrm>
            <a:off x="1143000" y="6256748"/>
            <a:ext cx="6858000" cy="601252"/>
          </a:xfrm>
        </p:spPr>
        <p:txBody>
          <a:bodyPr>
            <a:normAutofit/>
          </a:bodyPr>
          <a:lstStyle/>
          <a:p>
            <a:pPr>
              <a:lnSpc>
                <a:spcPct val="100000"/>
              </a:lnSpc>
              <a:spcBef>
                <a:spcPts val="200"/>
              </a:spcBef>
            </a:pPr>
            <a:r>
              <a:rPr lang="en-US" sz="1200" dirty="0" smtClean="0">
                <a:latin typeface="Times New Roman" panose="02020603050405020304" pitchFamily="18" charset="0"/>
                <a:cs typeface="Times New Roman" panose="02020603050405020304" pitchFamily="18" charset="0"/>
              </a:rPr>
              <a:t>Prepared by: ROMA Design Group and McCann Adams Studio</a:t>
            </a:r>
          </a:p>
          <a:p>
            <a:pPr>
              <a:lnSpc>
                <a:spcPct val="100000"/>
              </a:lnSpc>
              <a:spcBef>
                <a:spcPts val="200"/>
              </a:spcBef>
            </a:pPr>
            <a:r>
              <a:rPr lang="en-US" sz="1200" dirty="0" smtClean="0">
                <a:latin typeface="Times New Roman" panose="02020603050405020304" pitchFamily="18" charset="0"/>
                <a:cs typeface="Times New Roman" panose="02020603050405020304" pitchFamily="18" charset="0"/>
              </a:rPr>
              <a:t>December 3, 2015</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689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0" y="432135"/>
            <a:ext cx="9144000" cy="1160692"/>
          </a:xfrm>
        </p:spPr>
        <p:txBody>
          <a:bodyPr anchor="t">
            <a:noAutofit/>
          </a:bodyPr>
          <a:lstStyle/>
          <a:p>
            <a:r>
              <a:rPr lang="en-US" sz="3200" b="1" dirty="0" smtClean="0">
                <a:latin typeface="Times New Roman" panose="02020603050405020304" pitchFamily="18" charset="0"/>
                <a:cs typeface="Times New Roman" panose="02020603050405020304" pitchFamily="18" charset="0"/>
              </a:rPr>
              <a:t>DOWNTOWN PLAN UPDATE</a:t>
            </a: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RECOMMENDED DEVELOPMENT</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STANDARD AMENDMENTS</a:t>
            </a:r>
            <a:br>
              <a:rPr lang="en-US" sz="2300" b="1" dirty="0" smtClean="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dirty="0" smtClean="0">
                <a:latin typeface="Times New Roman" panose="02020603050405020304" pitchFamily="18" charset="0"/>
                <a:cs typeface="Times New Roman" panose="02020603050405020304" pitchFamily="18" charset="0"/>
              </a:rPr>
              <a:t/>
            </a:r>
            <a:br>
              <a:rPr lang="en-US" sz="2300" dirty="0" smtClean="0">
                <a:latin typeface="Times New Roman" panose="02020603050405020304" pitchFamily="18" charset="0"/>
                <a:cs typeface="Times New Roman" panose="02020603050405020304" pitchFamily="18" charset="0"/>
              </a:rPr>
            </a:br>
            <a:r>
              <a:rPr lang="en-US" sz="2300" dirty="0">
                <a:latin typeface="Times New Roman" panose="02020603050405020304" pitchFamily="18" charset="0"/>
                <a:cs typeface="Times New Roman" panose="02020603050405020304" pitchFamily="18" charset="0"/>
              </a:rPr>
              <a:t/>
            </a:r>
            <a:br>
              <a:rPr lang="en-US" sz="2300" dirty="0">
                <a:latin typeface="Times New Roman" panose="02020603050405020304" pitchFamily="18" charset="0"/>
                <a:cs typeface="Times New Roman" panose="02020603050405020304" pitchFamily="18" charset="0"/>
              </a:rPr>
            </a:br>
            <a:r>
              <a:rPr lang="en-US" sz="2300" b="1" dirty="0" smtClean="0">
                <a:latin typeface="Times New Roman" panose="02020603050405020304" pitchFamily="18" charset="0"/>
                <a:cs typeface="Times New Roman" panose="02020603050405020304" pitchFamily="18" charset="0"/>
              </a:rPr>
              <a:t/>
            </a:r>
            <a:br>
              <a:rPr lang="en-US" sz="2300" b="1"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Presentation to the Planning Commission</a:t>
            </a:r>
            <a:endParaRPr lang="en-US" sz="2000" dirty="0">
              <a:latin typeface="Times New Roman" panose="02020603050405020304" pitchFamily="18" charset="0"/>
              <a:cs typeface="Times New Roman" panose="02020603050405020304" pitchFamily="18" charset="0"/>
            </a:endParaRPr>
          </a:p>
        </p:txBody>
      </p:sp>
      <p:sp>
        <p:nvSpPr>
          <p:cNvPr id="6" name="Subtitle 2"/>
          <p:cNvSpPr>
            <a:spLocks noGrp="1"/>
          </p:cNvSpPr>
          <p:nvPr>
            <p:ph type="subTitle" idx="1"/>
          </p:nvPr>
        </p:nvSpPr>
        <p:spPr>
          <a:xfrm>
            <a:off x="1143000" y="6256748"/>
            <a:ext cx="6858000" cy="601252"/>
          </a:xfrm>
        </p:spPr>
        <p:txBody>
          <a:bodyPr>
            <a:normAutofit/>
          </a:bodyPr>
          <a:lstStyle/>
          <a:p>
            <a:pPr>
              <a:lnSpc>
                <a:spcPct val="100000"/>
              </a:lnSpc>
              <a:spcBef>
                <a:spcPts val="200"/>
              </a:spcBef>
            </a:pPr>
            <a:r>
              <a:rPr lang="en-US" sz="1200" dirty="0" smtClean="0">
                <a:latin typeface="Times New Roman" panose="02020603050405020304" pitchFamily="18" charset="0"/>
                <a:cs typeface="Times New Roman" panose="02020603050405020304" pitchFamily="18" charset="0"/>
              </a:rPr>
              <a:t>Prepared by: ROMA Design Group and McCann Adams Studio</a:t>
            </a:r>
          </a:p>
          <a:p>
            <a:pPr>
              <a:lnSpc>
                <a:spcPct val="100000"/>
              </a:lnSpc>
              <a:spcBef>
                <a:spcPts val="200"/>
              </a:spcBef>
            </a:pPr>
            <a:r>
              <a:rPr lang="en-US" sz="1200" dirty="0" smtClean="0">
                <a:latin typeface="Times New Roman" panose="02020603050405020304" pitchFamily="18" charset="0"/>
                <a:cs typeface="Times New Roman" panose="02020603050405020304" pitchFamily="18" charset="0"/>
              </a:rPr>
              <a:t>December 3, 2015</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7288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62006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48098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4151671" y="6341807"/>
            <a:ext cx="4992329"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smtClean="0">
                <a:latin typeface="Times New Roman" panose="02020603050405020304" pitchFamily="18" charset="0"/>
                <a:cs typeface="Times New Roman" panose="02020603050405020304" pitchFamily="18" charset="0"/>
              </a:rPr>
              <a:t>General Findings and Recommendations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Downtown Recovery Plan</a:t>
            </a: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0521"/>
            <a:ext cx="4414575" cy="6097479"/>
          </a:xfrm>
          <a:prstGeom prst="rect">
            <a:avLst/>
          </a:prstGeom>
          <a:ln>
            <a:noFill/>
          </a:ln>
          <a:effectLst>
            <a:outerShdw blurRad="190500" algn="tl" rotWithShape="0">
              <a:srgbClr val="000000">
                <a:alpha val="70000"/>
              </a:srgbClr>
            </a:outerShdw>
          </a:effectLst>
        </p:spPr>
      </p:pic>
      <p:sp>
        <p:nvSpPr>
          <p:cNvPr id="2" name="TextBox 1"/>
          <p:cNvSpPr txBox="1"/>
          <p:nvPr/>
        </p:nvSpPr>
        <p:spPr>
          <a:xfrm>
            <a:off x="0" y="88900"/>
            <a:ext cx="9144000" cy="738664"/>
          </a:xfrm>
          <a:prstGeom prst="rect">
            <a:avLst/>
          </a:prstGeom>
          <a:noFill/>
        </p:spPr>
        <p:txBody>
          <a:bodyPr wrap="square" rtlCol="0">
            <a:spAutoFit/>
          </a:bodyPr>
          <a:lstStyle/>
          <a:p>
            <a:pPr algn="ctr"/>
            <a:r>
              <a:rPr lang="en-US" sz="2400" dirty="0">
                <a:solidFill>
                  <a:srgbClr val="FFFFFF"/>
                </a:solidFill>
              </a:rPr>
              <a:t>Extend </a:t>
            </a:r>
            <a:r>
              <a:rPr lang="en-US" sz="2400" dirty="0" smtClean="0">
                <a:solidFill>
                  <a:srgbClr val="FFFFFF"/>
                </a:solidFill>
              </a:rPr>
              <a:t>the Scale and Vitality of Downtown South </a:t>
            </a:r>
            <a:r>
              <a:rPr lang="en-US" sz="2400" dirty="0">
                <a:solidFill>
                  <a:srgbClr val="FFFFFF"/>
                </a:solidFill>
              </a:rPr>
              <a:t>of </a:t>
            </a:r>
            <a:r>
              <a:rPr lang="en-US" sz="2400" dirty="0" err="1">
                <a:solidFill>
                  <a:srgbClr val="FFFFFF"/>
                </a:solidFill>
              </a:rPr>
              <a:t>Cathcart</a:t>
            </a:r>
            <a:r>
              <a:rPr lang="en-US" sz="2400" dirty="0">
                <a:solidFill>
                  <a:srgbClr val="FFFFFF"/>
                </a:solidFill>
              </a:rPr>
              <a:t> Street</a:t>
            </a:r>
          </a:p>
          <a:p>
            <a:endParaRPr lang="en-US" dirty="0"/>
          </a:p>
        </p:txBody>
      </p:sp>
      <p:pic>
        <p:nvPicPr>
          <p:cNvPr id="7" name="Content Placeholder 5" descr="features.jpg"/>
          <p:cNvPicPr>
            <a:picLocks noGrp="1" noChangeAspect="1"/>
          </p:cNvPicPr>
          <p:nvPr>
            <p:ph idx="1"/>
          </p:nvPr>
        </p:nvPicPr>
        <p:blipFill rotWithShape="1">
          <a:blip r:embed="rId4">
            <a:extLst>
              <a:ext uri="{28A0092B-C50C-407E-A947-70E740481C1C}">
                <a14:useLocalDpi xmlns:a14="http://schemas.microsoft.com/office/drawing/2010/main" val="0"/>
              </a:ext>
            </a:extLst>
          </a:blip>
          <a:srcRect l="15419" t="1110" r="51043" b="15018"/>
          <a:stretch/>
        </p:blipFill>
        <p:spPr>
          <a:xfrm>
            <a:off x="4675188" y="768257"/>
            <a:ext cx="4444992" cy="60897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3019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Include diagram from page 4 of memo.</a:t>
            </a:r>
            <a:endParaRPr lang="en-US" dirty="0"/>
          </a:p>
        </p:txBody>
      </p:sp>
      <p:sp>
        <p:nvSpPr>
          <p:cNvPr id="5" name="TextBox 4"/>
          <p:cNvSpPr txBox="1"/>
          <p:nvPr/>
        </p:nvSpPr>
        <p:spPr>
          <a:xfrm>
            <a:off x="2040475" y="92902"/>
            <a:ext cx="5236830" cy="461665"/>
          </a:xfrm>
          <a:prstGeom prst="rect">
            <a:avLst/>
          </a:prstGeom>
          <a:noFill/>
        </p:spPr>
        <p:txBody>
          <a:bodyPr wrap="none" rtlCol="0">
            <a:spAutoFit/>
          </a:bodyPr>
          <a:lstStyle/>
          <a:p>
            <a:r>
              <a:rPr lang="en-US" sz="2400" dirty="0" smtClean="0">
                <a:solidFill>
                  <a:srgbClr val="FFFFFF"/>
                </a:solidFill>
              </a:rPr>
              <a:t>Existing Pattern of Small Lots Downtown</a:t>
            </a:r>
            <a:endParaRPr lang="en-US" sz="2400" dirty="0">
              <a:solidFill>
                <a:srgbClr val="FFFFFF"/>
              </a:solidFill>
            </a:endParaRPr>
          </a:p>
        </p:txBody>
      </p:sp>
      <p:sp>
        <p:nvSpPr>
          <p:cNvPr id="7" name="TextBox 6"/>
          <p:cNvSpPr txBox="1"/>
          <p:nvPr/>
        </p:nvSpPr>
        <p:spPr>
          <a:xfrm>
            <a:off x="101600" y="5994400"/>
            <a:ext cx="9042401" cy="646331"/>
          </a:xfrm>
          <a:prstGeom prst="rect">
            <a:avLst/>
          </a:prstGeom>
          <a:noFill/>
        </p:spPr>
        <p:txBody>
          <a:bodyPr wrap="square" rtlCol="0">
            <a:spAutoFit/>
          </a:bodyPr>
          <a:lstStyle/>
          <a:p>
            <a:r>
              <a:rPr lang="en-US" dirty="0" smtClean="0">
                <a:solidFill>
                  <a:srgbClr val="FFFFFF"/>
                </a:solidFill>
              </a:rPr>
              <a:t>More than 85% of Pacific Avenue sites are less than 6,000 square feet in size.  </a:t>
            </a:r>
            <a:r>
              <a:rPr lang="en-US" dirty="0">
                <a:solidFill>
                  <a:srgbClr val="FFFFFF"/>
                </a:solidFill>
              </a:rPr>
              <a:t>O</a:t>
            </a:r>
            <a:r>
              <a:rPr lang="en-US" dirty="0" smtClean="0">
                <a:solidFill>
                  <a:srgbClr val="FFFFFF"/>
                </a:solidFill>
              </a:rPr>
              <a:t>nly seven have been eligible for additional height, and these have all been approximately 20,000 square feet.</a:t>
            </a:r>
            <a:endParaRPr lang="en-US" dirty="0">
              <a:solidFill>
                <a:srgbClr val="FFFFFF"/>
              </a:solidFill>
            </a:endParaRPr>
          </a:p>
        </p:txBody>
      </p:sp>
      <p:pic>
        <p:nvPicPr>
          <p:cNvPr id="4" name="Picture 3" descr="Only smallest parcels with tone.jpg"/>
          <p:cNvPicPr>
            <a:picLocks noChangeAspect="1"/>
          </p:cNvPicPr>
          <p:nvPr/>
        </p:nvPicPr>
        <p:blipFill rotWithShape="1">
          <a:blip r:embed="rId3" cstate="print">
            <a:extLst>
              <a:ext uri="{28A0092B-C50C-407E-A947-70E740481C1C}">
                <a14:useLocalDpi xmlns:a14="http://schemas.microsoft.com/office/drawing/2010/main" val="0"/>
              </a:ext>
            </a:extLst>
          </a:blip>
          <a:srcRect t="11481" b="13333"/>
          <a:stretch/>
        </p:blipFill>
        <p:spPr>
          <a:xfrm>
            <a:off x="0" y="685800"/>
            <a:ext cx="9144000" cy="5156200"/>
          </a:xfrm>
          <a:prstGeom prst="rect">
            <a:avLst/>
          </a:prstGeom>
        </p:spPr>
      </p:pic>
    </p:spTree>
    <p:extLst>
      <p:ext uri="{BB962C8B-B14F-4D97-AF65-F5344CB8AC3E}">
        <p14:creationId xmlns:p14="http://schemas.microsoft.com/office/powerpoint/2010/main" val="2116489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Include diagram from page 4 of memo.</a:t>
            </a:r>
            <a:endParaRPr lang="en-US" dirty="0"/>
          </a:p>
        </p:txBody>
      </p:sp>
      <p:sp>
        <p:nvSpPr>
          <p:cNvPr id="5" name="TextBox 4"/>
          <p:cNvSpPr txBox="1"/>
          <p:nvPr/>
        </p:nvSpPr>
        <p:spPr>
          <a:xfrm>
            <a:off x="1371600" y="109835"/>
            <a:ext cx="6049853" cy="461665"/>
          </a:xfrm>
          <a:prstGeom prst="rect">
            <a:avLst/>
          </a:prstGeom>
          <a:noFill/>
        </p:spPr>
        <p:txBody>
          <a:bodyPr wrap="none" rtlCol="0">
            <a:spAutoFit/>
          </a:bodyPr>
          <a:lstStyle/>
          <a:p>
            <a:r>
              <a:rPr lang="en-US" sz="2400" dirty="0" smtClean="0">
                <a:solidFill>
                  <a:srgbClr val="FFFFFF"/>
                </a:solidFill>
              </a:rPr>
              <a:t>Large Assembled Sites South of </a:t>
            </a:r>
            <a:r>
              <a:rPr lang="en-US" sz="2400" dirty="0" err="1" smtClean="0">
                <a:solidFill>
                  <a:srgbClr val="FFFFFF"/>
                </a:solidFill>
              </a:rPr>
              <a:t>Cathcart</a:t>
            </a:r>
            <a:r>
              <a:rPr lang="en-US" sz="2400" dirty="0" smtClean="0">
                <a:solidFill>
                  <a:srgbClr val="FFFFFF"/>
                </a:solidFill>
              </a:rPr>
              <a:t> Street</a:t>
            </a:r>
            <a:endParaRPr lang="en-US" sz="2400" dirty="0">
              <a:solidFill>
                <a:srgbClr val="FFFFFF"/>
              </a:solidFill>
            </a:endParaRPr>
          </a:p>
        </p:txBody>
      </p:sp>
      <p:sp>
        <p:nvSpPr>
          <p:cNvPr id="7" name="TextBox 6"/>
          <p:cNvSpPr txBox="1"/>
          <p:nvPr/>
        </p:nvSpPr>
        <p:spPr>
          <a:xfrm>
            <a:off x="101600" y="5994400"/>
            <a:ext cx="9042401" cy="646331"/>
          </a:xfrm>
          <a:prstGeom prst="rect">
            <a:avLst/>
          </a:prstGeom>
          <a:noFill/>
        </p:spPr>
        <p:txBody>
          <a:bodyPr wrap="square" rtlCol="0">
            <a:spAutoFit/>
          </a:bodyPr>
          <a:lstStyle/>
          <a:p>
            <a:r>
              <a:rPr lang="en-US" dirty="0" smtClean="0">
                <a:solidFill>
                  <a:srgbClr val="FFFFFF"/>
                </a:solidFill>
              </a:rPr>
              <a:t>More than 85% of Pacific Avenue sites are less than 6,000 square feet in size.  </a:t>
            </a:r>
            <a:r>
              <a:rPr lang="en-US" dirty="0">
                <a:solidFill>
                  <a:srgbClr val="FFFFFF"/>
                </a:solidFill>
              </a:rPr>
              <a:t>O</a:t>
            </a:r>
            <a:r>
              <a:rPr lang="en-US" dirty="0" smtClean="0">
                <a:solidFill>
                  <a:srgbClr val="FFFFFF"/>
                </a:solidFill>
              </a:rPr>
              <a:t>nly seven have been eligible for additional height, and these have all been approximately 20,000 square feet.</a:t>
            </a:r>
            <a:endParaRPr lang="en-US" dirty="0">
              <a:solidFill>
                <a:srgbClr val="FFFFFF"/>
              </a:solidFill>
            </a:endParaRPr>
          </a:p>
        </p:txBody>
      </p:sp>
      <p:pic>
        <p:nvPicPr>
          <p:cNvPr id="9" name="Picture 8" descr="tone on large parcels.jpg"/>
          <p:cNvPicPr>
            <a:picLocks noChangeAspect="1"/>
          </p:cNvPicPr>
          <p:nvPr/>
        </p:nvPicPr>
        <p:blipFill rotWithShape="1">
          <a:blip r:embed="rId3" cstate="print">
            <a:extLst>
              <a:ext uri="{28A0092B-C50C-407E-A947-70E740481C1C}">
                <a14:useLocalDpi xmlns:a14="http://schemas.microsoft.com/office/drawing/2010/main" val="0"/>
              </a:ext>
            </a:extLst>
          </a:blip>
          <a:srcRect t="11667" b="12778"/>
          <a:stretch/>
        </p:blipFill>
        <p:spPr>
          <a:xfrm>
            <a:off x="0" y="685800"/>
            <a:ext cx="9144000" cy="5181600"/>
          </a:xfrm>
          <a:prstGeom prst="rect">
            <a:avLst/>
          </a:prstGeom>
        </p:spPr>
      </p:pic>
    </p:spTree>
    <p:extLst>
      <p:ext uri="{BB962C8B-B14F-4D97-AF65-F5344CB8AC3E}">
        <p14:creationId xmlns:p14="http://schemas.microsoft.com/office/powerpoint/2010/main" val="3134264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460166"/>
          </a:xfrm>
          <a:prstGeom prst="rect">
            <a:avLst/>
          </a:prstGeom>
          <a:noFill/>
        </p:spPr>
        <p:txBody>
          <a:bodyPr wrap="square" rtlCol="0">
            <a:spAutoFit/>
          </a:bodyPr>
          <a:lstStyle/>
          <a:p>
            <a:pPr algn="ctr"/>
            <a:r>
              <a:rPr lang="en-US" sz="2400" dirty="0" err="1" smtClean="0">
                <a:solidFill>
                  <a:srgbClr val="FFFFFF"/>
                </a:solidFill>
              </a:rPr>
              <a:t>Stepbacks</a:t>
            </a:r>
            <a:r>
              <a:rPr lang="en-US" sz="2400" dirty="0" smtClean="0">
                <a:solidFill>
                  <a:srgbClr val="FFFFFF"/>
                </a:solidFill>
              </a:rPr>
              <a:t> will not Achieve the Desired Result South of </a:t>
            </a:r>
            <a:r>
              <a:rPr lang="en-US" sz="2400" dirty="0" err="1" smtClean="0">
                <a:solidFill>
                  <a:srgbClr val="FFFFFF"/>
                </a:solidFill>
              </a:rPr>
              <a:t>Cathcart</a:t>
            </a:r>
            <a:endParaRPr lang="en-US" sz="2400" dirty="0">
              <a:solidFill>
                <a:srgbClr val="FFFFFF"/>
              </a:solidFill>
            </a:endParaRPr>
          </a:p>
        </p:txBody>
      </p:sp>
      <p:sp>
        <p:nvSpPr>
          <p:cNvPr id="6" name="TextBox 5"/>
          <p:cNvSpPr txBox="1"/>
          <p:nvPr/>
        </p:nvSpPr>
        <p:spPr>
          <a:xfrm>
            <a:off x="0" y="5905500"/>
            <a:ext cx="9144000" cy="646331"/>
          </a:xfrm>
          <a:prstGeom prst="rect">
            <a:avLst/>
          </a:prstGeom>
          <a:noFill/>
        </p:spPr>
        <p:txBody>
          <a:bodyPr wrap="square" rtlCol="0">
            <a:spAutoFit/>
          </a:bodyPr>
          <a:lstStyle/>
          <a:p>
            <a:pPr algn="ctr"/>
            <a:r>
              <a:rPr lang="en-US" dirty="0" smtClean="0">
                <a:solidFill>
                  <a:srgbClr val="FFFFFF"/>
                </a:solidFill>
              </a:rPr>
              <a:t>The existing setback regulations north of </a:t>
            </a:r>
            <a:r>
              <a:rPr lang="en-US" dirty="0" err="1" smtClean="0">
                <a:solidFill>
                  <a:srgbClr val="FFFFFF"/>
                </a:solidFill>
              </a:rPr>
              <a:t>Cathcart</a:t>
            </a:r>
            <a:r>
              <a:rPr lang="en-US" dirty="0" smtClean="0">
                <a:solidFill>
                  <a:srgbClr val="FFFFFF"/>
                </a:solidFill>
              </a:rPr>
              <a:t> Street are not suited </a:t>
            </a:r>
          </a:p>
          <a:p>
            <a:pPr algn="ctr"/>
            <a:r>
              <a:rPr lang="en-US" dirty="0" smtClean="0">
                <a:solidFill>
                  <a:srgbClr val="FFFFFF"/>
                </a:solidFill>
              </a:rPr>
              <a:t>to the large assembled blocks south of </a:t>
            </a:r>
            <a:r>
              <a:rPr lang="en-US" dirty="0" err="1" smtClean="0">
                <a:solidFill>
                  <a:srgbClr val="FFFFFF"/>
                </a:solidFill>
              </a:rPr>
              <a:t>Cathcart</a:t>
            </a:r>
            <a:r>
              <a:rPr lang="en-US" dirty="0" smtClean="0">
                <a:solidFill>
                  <a:srgbClr val="FFFFFF"/>
                </a:solidFill>
              </a:rPr>
              <a:t> Street.</a:t>
            </a:r>
            <a:endParaRPr lang="en-US" dirty="0">
              <a:solidFill>
                <a:srgbClr val="FFFFFF"/>
              </a:solidFill>
            </a:endParaRPr>
          </a:p>
        </p:txBody>
      </p:sp>
      <p:pic>
        <p:nvPicPr>
          <p:cNvPr id="3" name="Picture 2" descr="SC Design Guidelins B.jpg"/>
          <p:cNvPicPr>
            <a:picLocks noChangeAspect="1"/>
          </p:cNvPicPr>
          <p:nvPr/>
        </p:nvPicPr>
        <p:blipFill rotWithShape="1">
          <a:blip r:embed="rId2" cstate="print">
            <a:extLst>
              <a:ext uri="{28A0092B-C50C-407E-A947-70E740481C1C}">
                <a14:useLocalDpi xmlns:a14="http://schemas.microsoft.com/office/drawing/2010/main" val="0"/>
              </a:ext>
            </a:extLst>
          </a:blip>
          <a:srcRect t="5393" b="3959"/>
          <a:stretch/>
        </p:blipFill>
        <p:spPr>
          <a:xfrm>
            <a:off x="0" y="543470"/>
            <a:ext cx="9144000" cy="5260684"/>
          </a:xfrm>
          <a:prstGeom prst="rect">
            <a:avLst/>
          </a:prstGeom>
        </p:spPr>
      </p:pic>
    </p:spTree>
    <p:extLst>
      <p:ext uri="{BB962C8B-B14F-4D97-AF65-F5344CB8AC3E}">
        <p14:creationId xmlns:p14="http://schemas.microsoft.com/office/powerpoint/2010/main" val="84337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3576484" y="6341806"/>
            <a:ext cx="5567517"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smtClean="0">
                <a:latin typeface="Times New Roman" panose="02020603050405020304" pitchFamily="18" charset="0"/>
                <a:cs typeface="Times New Roman" panose="02020603050405020304" pitchFamily="18" charset="0"/>
              </a:rPr>
              <a:t>General Findings and Recommendations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Broadway Family Apartment </a:t>
            </a:r>
            <a:r>
              <a:rPr lang="en-US" sz="2000" dirty="0">
                <a:latin typeface="Times New Roman" panose="02020603050405020304" pitchFamily="18" charset="0"/>
                <a:cs typeface="Times New Roman" panose="02020603050405020304" pitchFamily="18" charset="0"/>
              </a:rPr>
              <a:t>Complex (Dan </a:t>
            </a:r>
            <a:r>
              <a:rPr lang="en-US" sz="2000" dirty="0" smtClean="0">
                <a:latin typeface="Times New Roman" panose="02020603050405020304" pitchFamily="18" charset="0"/>
                <a:cs typeface="Times New Roman" panose="02020603050405020304" pitchFamily="18" charset="0"/>
              </a:rPr>
              <a:t>Solomon)</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0"/>
            <a:ext cx="9144000" cy="461665"/>
          </a:xfrm>
          <a:prstGeom prst="rect">
            <a:avLst/>
          </a:prstGeom>
          <a:noFill/>
        </p:spPr>
        <p:txBody>
          <a:bodyPr wrap="square" rtlCol="0">
            <a:spAutoFit/>
          </a:bodyPr>
          <a:lstStyle/>
          <a:p>
            <a:pPr algn="ctr"/>
            <a:r>
              <a:rPr lang="en-US" sz="2400" dirty="0" smtClean="0">
                <a:solidFill>
                  <a:srgbClr val="FFFFFF"/>
                </a:solidFill>
              </a:rPr>
              <a:t>Articulation and Material Changes are Insufficient to Reduce Scale</a:t>
            </a:r>
            <a:endParaRPr lang="en-US" sz="2400" dirty="0">
              <a:solidFill>
                <a:srgbClr val="FFFFFF"/>
              </a:solidFill>
            </a:endParaRPr>
          </a:p>
        </p:txBody>
      </p:sp>
      <p:pic>
        <p:nvPicPr>
          <p:cNvPr id="6" name="Picture 5" descr="bad example massing.jpg"/>
          <p:cNvPicPr>
            <a:picLocks noChangeAspect="1"/>
          </p:cNvPicPr>
          <p:nvPr/>
        </p:nvPicPr>
        <p:blipFill rotWithShape="1">
          <a:blip r:embed="rId3" cstate="print">
            <a:extLst>
              <a:ext uri="{28A0092B-C50C-407E-A947-70E740481C1C}">
                <a14:useLocalDpi xmlns:a14="http://schemas.microsoft.com/office/drawing/2010/main" val="0"/>
              </a:ext>
            </a:extLst>
          </a:blip>
          <a:srcRect l="3768"/>
          <a:stretch/>
        </p:blipFill>
        <p:spPr>
          <a:xfrm>
            <a:off x="0" y="564469"/>
            <a:ext cx="9144000" cy="6293531"/>
          </a:xfrm>
          <a:prstGeom prst="rect">
            <a:avLst/>
          </a:prstGeom>
        </p:spPr>
      </p:pic>
    </p:spTree>
    <p:extLst>
      <p:ext uri="{BB962C8B-B14F-4D97-AF65-F5344CB8AC3E}">
        <p14:creationId xmlns:p14="http://schemas.microsoft.com/office/powerpoint/2010/main" val="701171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5" name="Subtitle 2"/>
          <p:cNvSpPr txBox="1">
            <a:spLocks/>
          </p:cNvSpPr>
          <p:nvPr/>
        </p:nvSpPr>
        <p:spPr>
          <a:xfrm>
            <a:off x="3576484" y="6341806"/>
            <a:ext cx="5567517"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smtClean="0">
                <a:latin typeface="Times New Roman" panose="02020603050405020304" pitchFamily="18" charset="0"/>
                <a:cs typeface="Times New Roman" panose="02020603050405020304" pitchFamily="18" charset="0"/>
              </a:rPr>
              <a:t>General Findings and Recommendations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Broadway Family Apartment </a:t>
            </a:r>
            <a:r>
              <a:rPr lang="en-US" sz="2000" dirty="0">
                <a:latin typeface="Times New Roman" panose="02020603050405020304" pitchFamily="18" charset="0"/>
                <a:cs typeface="Times New Roman" panose="02020603050405020304" pitchFamily="18" charset="0"/>
              </a:rPr>
              <a:t>Complex (Dan </a:t>
            </a:r>
            <a:r>
              <a:rPr lang="en-US" sz="2000" dirty="0" smtClean="0">
                <a:latin typeface="Times New Roman" panose="02020603050405020304" pitchFamily="18" charset="0"/>
                <a:cs typeface="Times New Roman" panose="02020603050405020304" pitchFamily="18" charset="0"/>
              </a:rPr>
              <a:t>Solomon)</a:t>
            </a:r>
            <a:endParaRPr lang="en-US" sz="2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160" b="4946"/>
          <a:stretch/>
        </p:blipFill>
        <p:spPr>
          <a:xfrm>
            <a:off x="-1" y="812800"/>
            <a:ext cx="9134856" cy="6164826"/>
          </a:xfrm>
          <a:prstGeom prst="rect">
            <a:avLst/>
          </a:prstGeom>
          <a:ln>
            <a:noFill/>
          </a:ln>
          <a:effectLst>
            <a:outerShdw blurRad="190500" algn="tl" rotWithShape="0">
              <a:srgbClr val="000000">
                <a:alpha val="70000"/>
              </a:srgbClr>
            </a:outerShdw>
          </a:effectLst>
        </p:spPr>
      </p:pic>
      <p:sp>
        <p:nvSpPr>
          <p:cNvPr id="2" name="TextBox 1"/>
          <p:cNvSpPr txBox="1"/>
          <p:nvPr/>
        </p:nvSpPr>
        <p:spPr>
          <a:xfrm>
            <a:off x="0" y="139700"/>
            <a:ext cx="9144000" cy="461665"/>
          </a:xfrm>
          <a:prstGeom prst="rect">
            <a:avLst/>
          </a:prstGeom>
          <a:noFill/>
        </p:spPr>
        <p:txBody>
          <a:bodyPr wrap="square" rtlCol="0">
            <a:spAutoFit/>
          </a:bodyPr>
          <a:lstStyle/>
          <a:p>
            <a:pPr algn="ctr"/>
            <a:r>
              <a:rPr lang="en-US" sz="2400" dirty="0" smtClean="0">
                <a:solidFill>
                  <a:srgbClr val="FFFFFF"/>
                </a:solidFill>
              </a:rPr>
              <a:t>Promote a Volumetric Approach with Horizontal and Vertical Variation </a:t>
            </a:r>
            <a:endParaRPr lang="en-US" sz="2400" dirty="0">
              <a:solidFill>
                <a:srgbClr val="FFFFFF"/>
              </a:solidFill>
            </a:endParaRPr>
          </a:p>
        </p:txBody>
      </p:sp>
    </p:spTree>
    <p:extLst>
      <p:ext uri="{BB962C8B-B14F-4D97-AF65-F5344CB8AC3E}">
        <p14:creationId xmlns:p14="http://schemas.microsoft.com/office/powerpoint/2010/main" val="1428112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 y="6341807"/>
            <a:ext cx="3915698" cy="516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SANTA CRUZ DOWNTOWN PLAN UPDATE</a:t>
            </a:r>
          </a:p>
          <a:p>
            <a:pPr marL="0" indent="0">
              <a:lnSpc>
                <a:spcPct val="100000"/>
              </a:lnSpc>
              <a:spcBef>
                <a:spcPts val="200"/>
              </a:spcBef>
              <a:buNone/>
            </a:pPr>
            <a:r>
              <a:rPr lang="en-US" sz="1200" dirty="0" smtClean="0">
                <a:latin typeface="Times New Roman" panose="02020603050405020304" pitchFamily="18" charset="0"/>
                <a:cs typeface="Times New Roman" panose="02020603050405020304" pitchFamily="18" charset="0"/>
              </a:rPr>
              <a:t>  December 3, 2015</a:t>
            </a:r>
            <a:endParaRPr lang="en-US" sz="1200" dirty="0">
              <a:latin typeface="Times New Roman" panose="02020603050405020304" pitchFamily="18" charset="0"/>
              <a:cs typeface="Times New Roman" panose="02020603050405020304" pitchFamily="18" charset="0"/>
            </a:endParaRPr>
          </a:p>
        </p:txBody>
      </p:sp>
      <p:sp>
        <p:nvSpPr>
          <p:cNvPr id="6" name="Subtitle 2"/>
          <p:cNvSpPr txBox="1">
            <a:spLocks/>
          </p:cNvSpPr>
          <p:nvPr/>
        </p:nvSpPr>
        <p:spPr>
          <a:xfrm>
            <a:off x="3864077" y="6341807"/>
            <a:ext cx="5279923" cy="5161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200"/>
              </a:spcBef>
            </a:pPr>
            <a:r>
              <a:rPr lang="en-US" sz="2000" b="1" dirty="0">
                <a:latin typeface="Times New Roman" panose="02020603050405020304" pitchFamily="18" charset="0"/>
                <a:cs typeface="Times New Roman" panose="02020603050405020304" pitchFamily="18" charset="0"/>
              </a:rPr>
              <a:t>Pacific Avenue Retail District Development Standards</a:t>
            </a:r>
          </a:p>
          <a:p>
            <a:pPr algn="r">
              <a:lnSpc>
                <a:spcPct val="100000"/>
              </a:lnSpc>
              <a:spcBef>
                <a:spcPts val="200"/>
              </a:spcBef>
            </a:pPr>
            <a:r>
              <a:rPr lang="en-US" sz="2000" dirty="0" smtClean="0">
                <a:latin typeface="Times New Roman" panose="02020603050405020304" pitchFamily="18" charset="0"/>
                <a:cs typeface="Times New Roman" panose="02020603050405020304" pitchFamily="18" charset="0"/>
              </a:rPr>
              <a:t> Proposed Height, Massing and Stepback Standards</a:t>
            </a:r>
            <a:endParaRPr lang="en-US" sz="2000" dirty="0">
              <a:latin typeface="Times New Roman" panose="02020603050405020304" pitchFamily="18" charset="0"/>
              <a:cs typeface="Times New Roman" panose="02020603050405020304" pitchFamily="18" charset="0"/>
            </a:endParaRPr>
          </a:p>
        </p:txBody>
      </p:sp>
      <p:sp>
        <p:nvSpPr>
          <p:cNvPr id="11" name="Content Placeholder 2"/>
          <p:cNvSpPr>
            <a:spLocks noGrp="1"/>
          </p:cNvSpPr>
          <p:nvPr>
            <p:ph idx="1"/>
          </p:nvPr>
        </p:nvSpPr>
        <p:spPr>
          <a:xfrm>
            <a:off x="5229447" y="855135"/>
            <a:ext cx="3213305" cy="5670754"/>
          </a:xfrm>
        </p:spPr>
        <p:txBody>
          <a:bodyPr>
            <a:noAutofit/>
          </a:bodyPr>
          <a:lstStyle/>
          <a:p>
            <a:pPr marL="0" indent="0">
              <a:buNone/>
            </a:pPr>
            <a:r>
              <a:rPr lang="en-US" sz="2200" b="1" dirty="0" smtClean="0">
                <a:solidFill>
                  <a:srgbClr val="FFFFFF"/>
                </a:solidFill>
              </a:rPr>
              <a:t>ON SITES GREATER THAN 50,000</a:t>
            </a:r>
            <a:r>
              <a:rPr lang="en-US" sz="2200" b="1" dirty="0" smtClean="0"/>
              <a:t> </a:t>
            </a:r>
            <a:r>
              <a:rPr lang="en-US" sz="2200" b="1" dirty="0" err="1" smtClean="0">
                <a:solidFill>
                  <a:srgbClr val="FFFFFF"/>
                </a:solidFill>
              </a:rPr>
              <a:t>sq</a:t>
            </a:r>
            <a:r>
              <a:rPr lang="en-US" sz="2200" b="1" dirty="0" smtClean="0">
                <a:solidFill>
                  <a:srgbClr val="FFFFFF"/>
                </a:solidFill>
              </a:rPr>
              <a:t> </a:t>
            </a:r>
            <a:r>
              <a:rPr lang="en-US" sz="2200" b="1" dirty="0" err="1" smtClean="0">
                <a:solidFill>
                  <a:srgbClr val="FFFFFF"/>
                </a:solidFill>
              </a:rPr>
              <a:t>ft</a:t>
            </a:r>
            <a:r>
              <a:rPr lang="en-US" sz="2200" b="1" dirty="0" smtClean="0">
                <a:solidFill>
                  <a:srgbClr val="FFFFFF"/>
                </a:solidFill>
              </a:rPr>
              <a:t>:</a:t>
            </a:r>
          </a:p>
          <a:p>
            <a:r>
              <a:rPr lang="en-US" sz="1800" dirty="0" smtClean="0">
                <a:solidFill>
                  <a:srgbClr val="FFFFFF"/>
                </a:solidFill>
              </a:rPr>
              <a:t>At least 40% of site area must be at or below the 55-foot maximum base height</a:t>
            </a:r>
          </a:p>
          <a:p>
            <a:r>
              <a:rPr lang="en-US" sz="1800" dirty="0" smtClean="0">
                <a:solidFill>
                  <a:srgbClr val="FFFFFF"/>
                </a:solidFill>
              </a:rPr>
              <a:t>Up to 60% of the site area may achieve a height of 75 feet</a:t>
            </a:r>
          </a:p>
          <a:p>
            <a:r>
              <a:rPr lang="en-US" sz="1800" dirty="0" smtClean="0">
                <a:solidFill>
                  <a:srgbClr val="FFFFFF"/>
                </a:solidFill>
              </a:rPr>
              <a:t>Up to 20% may achieve a height of 85 feet</a:t>
            </a:r>
          </a:p>
          <a:p>
            <a:endParaRPr lang="en-US" sz="1800" dirty="0">
              <a:solidFill>
                <a:srgbClr val="FFFFFF"/>
              </a:solidFill>
            </a:endParaRPr>
          </a:p>
          <a:p>
            <a:pPr marL="0" indent="0">
              <a:spcBef>
                <a:spcPts val="0"/>
              </a:spcBef>
              <a:buNone/>
            </a:pPr>
            <a:r>
              <a:rPr lang="en-US" sz="2200" b="1" dirty="0" smtClean="0">
                <a:solidFill>
                  <a:srgbClr val="FFFFFF"/>
                </a:solidFill>
              </a:rPr>
              <a:t>ON SITES BETWEEN</a:t>
            </a:r>
          </a:p>
          <a:p>
            <a:pPr marL="0" indent="0">
              <a:spcBef>
                <a:spcPts val="0"/>
              </a:spcBef>
              <a:buNone/>
            </a:pPr>
            <a:r>
              <a:rPr lang="en-US" sz="2200" b="1" dirty="0" smtClean="0">
                <a:solidFill>
                  <a:srgbClr val="FFFFFF"/>
                </a:solidFill>
              </a:rPr>
              <a:t>20,000 and 50,000 </a:t>
            </a:r>
            <a:r>
              <a:rPr lang="en-US" sz="2200" b="1" dirty="0" err="1" smtClean="0">
                <a:solidFill>
                  <a:srgbClr val="FFFFFF"/>
                </a:solidFill>
              </a:rPr>
              <a:t>sq</a:t>
            </a:r>
            <a:r>
              <a:rPr lang="en-US" sz="2200" b="1" dirty="0" smtClean="0">
                <a:solidFill>
                  <a:srgbClr val="FFFFFF"/>
                </a:solidFill>
              </a:rPr>
              <a:t> </a:t>
            </a:r>
            <a:r>
              <a:rPr lang="en-US" sz="2200" b="1" dirty="0" err="1" smtClean="0">
                <a:solidFill>
                  <a:srgbClr val="FFFFFF"/>
                </a:solidFill>
              </a:rPr>
              <a:t>ft</a:t>
            </a:r>
            <a:r>
              <a:rPr lang="en-US" sz="2200" b="1" dirty="0" smtClean="0">
                <a:solidFill>
                  <a:srgbClr val="FFFFFF"/>
                </a:solidFill>
              </a:rPr>
              <a:t>:</a:t>
            </a:r>
          </a:p>
          <a:p>
            <a:r>
              <a:rPr lang="en-US" sz="1800" dirty="0">
                <a:solidFill>
                  <a:srgbClr val="FFFFFF"/>
                </a:solidFill>
              </a:rPr>
              <a:t>At least </a:t>
            </a:r>
            <a:r>
              <a:rPr lang="en-US" sz="1800" dirty="0" smtClean="0">
                <a:solidFill>
                  <a:srgbClr val="FFFFFF"/>
                </a:solidFill>
              </a:rPr>
              <a:t>40</a:t>
            </a:r>
            <a:r>
              <a:rPr lang="en-US" sz="1800" dirty="0">
                <a:solidFill>
                  <a:srgbClr val="FFFFFF"/>
                </a:solidFill>
              </a:rPr>
              <a:t>% of site area must be at or below the 55-foot maximum base </a:t>
            </a:r>
            <a:r>
              <a:rPr lang="en-US" sz="1800" dirty="0" smtClean="0">
                <a:solidFill>
                  <a:srgbClr val="FFFFFF"/>
                </a:solidFill>
              </a:rPr>
              <a:t>height</a:t>
            </a:r>
          </a:p>
          <a:p>
            <a:r>
              <a:rPr lang="en-US" sz="1800" dirty="0" smtClean="0">
                <a:solidFill>
                  <a:srgbClr val="FFFFFF"/>
                </a:solidFill>
              </a:rPr>
              <a:t>Up to 60% may achieve a height of 75 feet</a:t>
            </a:r>
            <a:endParaRPr lang="en-US" sz="1800" dirty="0">
              <a:solidFill>
                <a:srgbClr val="FFFFFF"/>
              </a:solidFill>
            </a:endParaRPr>
          </a:p>
          <a:p>
            <a:pPr marL="0" indent="0">
              <a:buNone/>
            </a:pPr>
            <a:endParaRPr lang="en-US" sz="1800" dirty="0" smtClean="0">
              <a:solidFill>
                <a:srgbClr val="FFFFFF"/>
              </a:solidFill>
            </a:endParaRPr>
          </a:p>
        </p:txBody>
      </p:sp>
      <p:sp>
        <p:nvSpPr>
          <p:cNvPr id="3" name="TextBox 2"/>
          <p:cNvSpPr txBox="1"/>
          <p:nvPr/>
        </p:nvSpPr>
        <p:spPr>
          <a:xfrm>
            <a:off x="7151" y="74136"/>
            <a:ext cx="9163837" cy="738664"/>
          </a:xfrm>
          <a:prstGeom prst="rect">
            <a:avLst/>
          </a:prstGeom>
          <a:noFill/>
        </p:spPr>
        <p:txBody>
          <a:bodyPr wrap="none" rtlCol="0">
            <a:spAutoFit/>
          </a:bodyPr>
          <a:lstStyle/>
          <a:p>
            <a:r>
              <a:rPr lang="en-US" sz="2400" dirty="0">
                <a:solidFill>
                  <a:srgbClr val="FFFFFF"/>
                </a:solidFill>
              </a:rPr>
              <a:t>Pacific Avenue Retail District Development Standards: </a:t>
            </a:r>
            <a:r>
              <a:rPr lang="en-US" sz="2400" dirty="0" smtClean="0">
                <a:solidFill>
                  <a:srgbClr val="FFFFFF"/>
                </a:solidFill>
              </a:rPr>
              <a:t>Additional Height</a:t>
            </a:r>
            <a:endParaRPr lang="en-US" sz="2400" dirty="0">
              <a:solidFill>
                <a:srgbClr val="FFFFFF"/>
              </a:solidFill>
            </a:endParaRP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4583"/>
            <a:ext cx="4972050" cy="6212366"/>
          </a:xfrm>
          <a:prstGeom prst="rect">
            <a:avLst/>
          </a:prstGeom>
        </p:spPr>
      </p:pic>
    </p:spTree>
    <p:extLst>
      <p:ext uri="{BB962C8B-B14F-4D97-AF65-F5344CB8AC3E}">
        <p14:creationId xmlns:p14="http://schemas.microsoft.com/office/powerpoint/2010/main" val="2004411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4063</TotalTime>
  <Words>1975</Words>
  <Application>Microsoft Office PowerPoint</Application>
  <PresentationFormat>On-screen Show (4:3)</PresentationFormat>
  <Paragraphs>221</Paragraphs>
  <Slides>29</Slides>
  <Notes>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DOWNTOWN PLAN UPDATE RECOMMENDED DEVELOPMENT STANDARD AMENDMENTS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DOWNTOWN PLAN UPDATE RECOMMENDED DEVELOPMENT STANDARD AMENDMENTS              Presentation to the Planning Commission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DOWNTOWN PLAN UPDATE RECOMMENDED DEVELOPMENT STANDARD AMENDMENTS              Presentation to the Planning Commission</vt:lpstr>
      <vt:lpstr>DOWNTOWN PLAN UPDATE RECOMMENDED DEVELOPMENT STANDARD AMENDMENTS              Presentation to the Planning Commission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Logan</dc:creator>
  <cp:lastModifiedBy>Administrator</cp:lastModifiedBy>
  <cp:revision>159</cp:revision>
  <cp:lastPrinted>2016-04-28T01:14:01Z</cp:lastPrinted>
  <dcterms:created xsi:type="dcterms:W3CDTF">2015-11-23T16:13:45Z</dcterms:created>
  <dcterms:modified xsi:type="dcterms:W3CDTF">2016-05-10T18:51:16Z</dcterms:modified>
</cp:coreProperties>
</file>