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7" r:id="rId6"/>
    <p:sldId id="271" r:id="rId7"/>
    <p:sldId id="273" r:id="rId8"/>
    <p:sldId id="272" r:id="rId9"/>
    <p:sldId id="274" r:id="rId10"/>
    <p:sldId id="275" r:id="rId11"/>
    <p:sldId id="276" r:id="rId12"/>
    <p:sldId id="277" r:id="rId13"/>
    <p:sldId id="278" r:id="rId14"/>
    <p:sldId id="279" r:id="rId15"/>
    <p:sldId id="280" r:id="rId16"/>
    <p:sldId id="282" r:id="rId17"/>
    <p:sldId id="283" r:id="rId18"/>
    <p:sldId id="284" r:id="rId19"/>
    <p:sldId id="285" r:id="rId20"/>
    <p:sldId id="286" r:id="rId21"/>
    <p:sldId id="287" r:id="rId22"/>
    <p:sldId id="260" r:id="rId23"/>
    <p:sldId id="288" r:id="rId24"/>
    <p:sldId id="268" r:id="rId25"/>
  </p:sldIdLst>
  <p:sldSz cx="18288000" cy="10287000"/>
  <p:notesSz cx="7010400" cy="9296400"/>
  <p:embeddedFontLst>
    <p:embeddedFont>
      <p:font typeface="Calibri" panose="020F0502020204030204" pitchFamily="34" charset="0"/>
      <p:regular r:id="rId27"/>
      <p:bold r:id="rId28"/>
      <p:italic r:id="rId29"/>
      <p:boldItalic r:id="rId30"/>
    </p:embeddedFont>
    <p:embeddedFont>
      <p:font typeface="HK Grotesk Light"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250" autoAdjust="0"/>
  </p:normalViewPr>
  <p:slideViewPr>
    <p:cSldViewPr>
      <p:cViewPr varScale="1">
        <p:scale>
          <a:sx n="77" d="100"/>
          <a:sy n="77" d="100"/>
        </p:scale>
        <p:origin x="3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AC4859-A261-4522-A06F-2ECEF57D8A69}" type="datetimeFigureOut">
              <a:rPr lang="en-US" smtClean="0"/>
              <a:t>3/22/2022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5F9E90-C98D-4C3D-9742-9BA307936CE6}" type="slidenum">
              <a:rPr lang="en-US" smtClean="0"/>
              <a:t>‹#›</a:t>
            </a:fld>
            <a:endParaRPr lang="en-US"/>
          </a:p>
        </p:txBody>
      </p:sp>
    </p:spTree>
    <p:extLst>
      <p:ext uri="{BB962C8B-B14F-4D97-AF65-F5344CB8AC3E}">
        <p14:creationId xmlns:p14="http://schemas.microsoft.com/office/powerpoint/2010/main" val="382890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F9E90-C98D-4C3D-9742-9BA307936CE6}" type="slidenum">
              <a:rPr lang="en-US" smtClean="0"/>
              <a:t>4</a:t>
            </a:fld>
            <a:endParaRPr lang="en-US"/>
          </a:p>
        </p:txBody>
      </p:sp>
    </p:spTree>
    <p:extLst>
      <p:ext uri="{BB962C8B-B14F-4D97-AF65-F5344CB8AC3E}">
        <p14:creationId xmlns:p14="http://schemas.microsoft.com/office/powerpoint/2010/main" val="287017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33.svg"/><Relationship Id="rId39" Type="http://schemas.openxmlformats.org/officeDocument/2006/relationships/image" Target="../media/image6.png"/><Relationship Id="rId42" Type="http://schemas.openxmlformats.org/officeDocument/2006/relationships/image" Target="../media/image9.png"/><Relationship Id="rId3" Type="http://schemas.openxmlformats.org/officeDocument/2006/relationships/image" Target="../media/image23.svg"/><Relationship Id="rId7" Type="http://schemas.openxmlformats.org/officeDocument/2006/relationships/image" Target="../media/image4.png"/><Relationship Id="rId38" Type="http://schemas.openxmlformats.org/officeDocument/2006/relationships/image" Target="../media/image5.png"/><Relationship Id="rId33" Type="http://schemas.openxmlformats.org/officeDocument/2006/relationships/image" Target="../media/image53.svg"/><Relationship Id="rId46" Type="http://schemas.openxmlformats.org/officeDocument/2006/relationships/image" Target="../media/image12.png"/><Relationship Id="rId25" Type="http://schemas.openxmlformats.org/officeDocument/2006/relationships/image" Target="../media/image45.svg"/><Relationship Id="rId2" Type="http://schemas.openxmlformats.org/officeDocument/2006/relationships/image" Target="../media/image2.png"/><Relationship Id="rId41"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37" Type="http://schemas.openxmlformats.org/officeDocument/2006/relationships/image" Target="../media/image57.svg"/><Relationship Id="rId40" Type="http://schemas.openxmlformats.org/officeDocument/2006/relationships/image" Target="../media/image7.png"/><Relationship Id="rId45" Type="http://schemas.openxmlformats.org/officeDocument/2006/relationships/image" Target="../media/image11.png"/><Relationship Id="rId5" Type="http://schemas.openxmlformats.org/officeDocument/2006/relationships/image" Target="../media/image7.svg"/><Relationship Id="rId19" Type="http://schemas.openxmlformats.org/officeDocument/2006/relationships/image" Target="../media/image39.svg"/><Relationship Id="rId44" Type="http://schemas.openxmlformats.org/officeDocument/2006/relationships/image" Target="../media/image61.svg"/><Relationship Id="rId35" Type="http://schemas.openxmlformats.org/officeDocument/2006/relationships/image" Target="../media/image55.svg"/><Relationship Id="rId43" Type="http://schemas.openxmlformats.org/officeDocument/2006/relationships/image" Target="../media/image10.png"/></Relationships>
</file>

<file path=ppt/slides/_rels/slide20.xml.rels><?xml version="1.0" encoding="UTF-8" standalone="yes"?>
<Relationships xmlns="http://schemas.openxmlformats.org/package/2006/relationships"><Relationship Id="rId42" Type="http://schemas.openxmlformats.org/officeDocument/2006/relationships/hyperlink" Target="http://www.cityofsantacruz.com/government/citydepartments/police/community/police-department-feedback" TargetMode="External"/><Relationship Id="rId7" Type="http://schemas.openxmlformats.org/officeDocument/2006/relationships/image" Target="../media/image23.png"/><Relationship Id="rId2" Type="http://schemas.openxmlformats.org/officeDocument/2006/relationships/image" Target="../media/image2.png"/><Relationship Id="rId41" Type="http://schemas.openxmlformats.org/officeDocument/2006/relationships/image" Target="../media/image61.sv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7" Type="http://schemas.openxmlformats.org/officeDocument/2006/relationships/image" Target="../media/image24.png"/><Relationship Id="rId38" Type="http://schemas.openxmlformats.org/officeDocument/2006/relationships/image" Target="../media/image25.png"/><Relationship Id="rId17" Type="http://schemas.openxmlformats.org/officeDocument/2006/relationships/image" Target="../media/image3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37" Type="http://schemas.openxmlformats.org/officeDocument/2006/relationships/image" Target="../media/image57.svg"/><Relationship Id="rId5"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grpSp>
        <p:nvGrpSpPr>
          <p:cNvPr id="8" name="Group 8"/>
          <p:cNvGrpSpPr/>
          <p:nvPr/>
        </p:nvGrpSpPr>
        <p:grpSpPr>
          <a:xfrm>
            <a:off x="2590800" y="5295900"/>
            <a:ext cx="12839966" cy="3615973"/>
            <a:chOff x="-3927963" y="763896"/>
            <a:chExt cx="17119955" cy="4821298"/>
          </a:xfrm>
        </p:grpSpPr>
        <p:sp>
          <p:nvSpPr>
            <p:cNvPr id="9" name="TextBox 9"/>
            <p:cNvSpPr txBox="1"/>
            <p:nvPr/>
          </p:nvSpPr>
          <p:spPr>
            <a:xfrm>
              <a:off x="-3927963" y="4251495"/>
              <a:ext cx="16967908" cy="1333699"/>
            </a:xfrm>
            <a:prstGeom prst="rect">
              <a:avLst/>
            </a:prstGeom>
          </p:spPr>
          <p:txBody>
            <a:bodyPr lIns="0" tIns="0" rIns="0" bIns="0" rtlCol="0" anchor="t">
              <a:spAutoFit/>
            </a:bodyPr>
            <a:lstStyle/>
            <a:p>
              <a:pPr algn="ctr">
                <a:lnSpc>
                  <a:spcPts val="3919"/>
                </a:lnSpc>
              </a:pPr>
              <a:r>
                <a:rPr lang="en-US" sz="2800" dirty="0" smtClean="0">
                  <a:solidFill>
                    <a:srgbClr val="FFFFFF"/>
                  </a:solidFill>
                </a:rPr>
                <a:t>Santa Cruz Police Department</a:t>
              </a:r>
            </a:p>
            <a:p>
              <a:pPr algn="ctr">
                <a:lnSpc>
                  <a:spcPts val="3919"/>
                </a:lnSpc>
              </a:pPr>
              <a:r>
                <a:rPr lang="en-US" sz="2800" dirty="0" smtClean="0">
                  <a:solidFill>
                    <a:srgbClr val="FFFFFF"/>
                  </a:solidFill>
                </a:rPr>
                <a:t>Public Safety Committee – March 23, 2022</a:t>
              </a:r>
              <a:endParaRPr lang="en-US" sz="2800" dirty="0">
                <a:solidFill>
                  <a:srgbClr val="FFFFFF"/>
                </a:solidFill>
              </a:endParaRPr>
            </a:p>
          </p:txBody>
        </p:sp>
        <p:sp>
          <p:nvSpPr>
            <p:cNvPr id="10" name="TextBox 10"/>
            <p:cNvSpPr txBox="1"/>
            <p:nvPr/>
          </p:nvSpPr>
          <p:spPr>
            <a:xfrm>
              <a:off x="-3521563" y="763896"/>
              <a:ext cx="16713555" cy="3041260"/>
            </a:xfrm>
            <a:prstGeom prst="rect">
              <a:avLst/>
            </a:prstGeom>
          </p:spPr>
          <p:txBody>
            <a:bodyPr wrap="square" lIns="0" tIns="0" rIns="0" bIns="0" rtlCol="0" anchor="t">
              <a:spAutoFit/>
            </a:bodyPr>
            <a:lstStyle/>
            <a:p>
              <a:pPr algn="ctr">
                <a:lnSpc>
                  <a:spcPts val="9500"/>
                </a:lnSpc>
              </a:pPr>
              <a:r>
                <a:rPr lang="en-US" sz="10000" b="1" dirty="0" smtClean="0">
                  <a:solidFill>
                    <a:srgbClr val="FFFFFF"/>
                  </a:solidFill>
                  <a:latin typeface="+mj-lt"/>
                  <a:cs typeface="Lucida Sans" panose="020B0602040502020204" pitchFamily="34" charset="0"/>
                </a:rPr>
                <a:t>AB 481</a:t>
              </a:r>
            </a:p>
            <a:p>
              <a:pPr algn="ctr">
                <a:lnSpc>
                  <a:spcPts val="9500"/>
                </a:lnSpc>
              </a:pPr>
              <a:r>
                <a:rPr lang="en-US" sz="4400" dirty="0">
                  <a:solidFill>
                    <a:srgbClr val="6CE5E8"/>
                  </a:solidFill>
                  <a:latin typeface="+mj-lt"/>
                </a:rPr>
                <a:t>Military Equipment Funding, Acquisition and Use</a:t>
              </a:r>
            </a:p>
          </p:txBody>
        </p:sp>
      </p:grpSp>
      <p:pic>
        <p:nvPicPr>
          <p:cNvPr id="11" name="Picture 10"/>
          <p:cNvPicPr>
            <a:picLocks noChangeAspect="1"/>
          </p:cNvPicPr>
          <p:nvPr/>
        </p:nvPicPr>
        <p:blipFill>
          <a:blip r:embed="rId2"/>
          <a:stretch>
            <a:fillRect/>
          </a:stretch>
        </p:blipFill>
        <p:spPr>
          <a:xfrm>
            <a:off x="7162800" y="952500"/>
            <a:ext cx="3043143" cy="37098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601200" y="495300"/>
            <a:ext cx="7541322" cy="2031325"/>
          </a:xfrm>
          <a:prstGeom prst="rect">
            <a:avLst/>
          </a:prstGeom>
        </p:spPr>
        <p:txBody>
          <a:bodyPr wrap="square" lIns="0" tIns="0" rIns="0" bIns="0" rtlCol="0" anchor="t">
            <a:spAutoFit/>
          </a:bodyPr>
          <a:lstStyle/>
          <a:p>
            <a:r>
              <a:rPr lang="en-US" sz="6600" b="1" dirty="0" smtClean="0">
                <a:solidFill>
                  <a:srgbClr val="FFFFFF"/>
                </a:solidFill>
              </a:rPr>
              <a:t>Ford F350 Transport Vehicle </a:t>
            </a:r>
            <a:r>
              <a:rPr lang="en-US" sz="3200" b="1" dirty="0" smtClean="0">
                <a:solidFill>
                  <a:srgbClr val="FFFFFF"/>
                </a:solidFill>
              </a:rPr>
              <a:t>(ESU Truck, Category 5)</a:t>
            </a:r>
            <a:endParaRPr lang="en-US" sz="4800" b="1" dirty="0">
              <a:solidFill>
                <a:srgbClr val="FFFFFF"/>
              </a:solidFill>
            </a:endParaRPr>
          </a:p>
        </p:txBody>
      </p:sp>
      <p:sp>
        <p:nvSpPr>
          <p:cNvPr id="3" name="TextBox 3"/>
          <p:cNvSpPr txBox="1"/>
          <p:nvPr/>
        </p:nvSpPr>
        <p:spPr>
          <a:xfrm>
            <a:off x="9602244" y="3314700"/>
            <a:ext cx="8183671" cy="5170646"/>
          </a:xfrm>
          <a:prstGeom prst="rect">
            <a:avLst/>
          </a:prstGeom>
        </p:spPr>
        <p:txBody>
          <a:bodyPr wrap="square" lIns="0" tIns="0" rIns="0" bIns="0" rtlCol="0" anchor="t">
            <a:spAutoFit/>
          </a:bodyPr>
          <a:lstStyle/>
          <a:p>
            <a:r>
              <a:rPr lang="en-US" sz="2800" dirty="0" smtClean="0">
                <a:solidFill>
                  <a:srgbClr val="6CE5E8"/>
                </a:solidFill>
              </a:rPr>
              <a:t>2008 </a:t>
            </a:r>
            <a:r>
              <a:rPr lang="en-US" sz="2800" dirty="0">
                <a:solidFill>
                  <a:srgbClr val="6CE5E8"/>
                </a:solidFill>
              </a:rPr>
              <a:t>Ford F350 transport </a:t>
            </a:r>
            <a:r>
              <a:rPr lang="en-US" sz="2800" dirty="0" smtClean="0">
                <a:solidFill>
                  <a:srgbClr val="6CE5E8"/>
                </a:solidFill>
              </a:rPr>
              <a:t>vehicle</a:t>
            </a:r>
          </a:p>
          <a:p>
            <a:r>
              <a:rPr lang="en-US" sz="2800" dirty="0">
                <a:solidFill>
                  <a:srgbClr val="6CE5E8"/>
                </a:solidFill>
              </a:rPr>
              <a:t> </a:t>
            </a:r>
            <a:r>
              <a:rPr lang="en-US" sz="2800" dirty="0" smtClean="0">
                <a:solidFill>
                  <a:srgbClr val="6CE5E8"/>
                </a:solidFill>
              </a:rPr>
              <a:t>    </a:t>
            </a:r>
            <a:r>
              <a:rPr lang="en-US" sz="2800" dirty="0" smtClean="0">
                <a:solidFill>
                  <a:schemeClr val="bg1"/>
                </a:solidFill>
              </a:rPr>
              <a:t>Description</a:t>
            </a:r>
            <a:r>
              <a:rPr lang="en-US" sz="2800" dirty="0" smtClean="0">
                <a:solidFill>
                  <a:schemeClr val="bg1"/>
                </a:solidFill>
              </a:rPr>
              <a:t>:  </a:t>
            </a:r>
          </a:p>
          <a:p>
            <a:pPr marL="1371600" lvl="2" indent="-457200">
              <a:buFont typeface="Arial" panose="020B0604020202020204" pitchFamily="34" charset="0"/>
              <a:buChar char="•"/>
            </a:pPr>
            <a:r>
              <a:rPr lang="en-US" sz="2800" dirty="0" smtClean="0">
                <a:solidFill>
                  <a:schemeClr val="bg1"/>
                </a:solidFill>
              </a:rPr>
              <a:t>A </a:t>
            </a:r>
            <a:r>
              <a:rPr lang="en-US" sz="2800" dirty="0">
                <a:solidFill>
                  <a:schemeClr val="bg1"/>
                </a:solidFill>
              </a:rPr>
              <a:t>standard Ford F350 truck chassis </a:t>
            </a:r>
            <a:r>
              <a:rPr lang="en-US" sz="2800" dirty="0" smtClean="0">
                <a:solidFill>
                  <a:schemeClr val="bg1"/>
                </a:solidFill>
              </a:rPr>
              <a:t>with </a:t>
            </a:r>
            <a:r>
              <a:rPr lang="en-US" sz="2800" dirty="0">
                <a:solidFill>
                  <a:schemeClr val="bg1"/>
                </a:solidFill>
              </a:rPr>
              <a:t>a large box type compartment attached to </a:t>
            </a:r>
            <a:r>
              <a:rPr lang="en-US" sz="2800" dirty="0" smtClean="0">
                <a:solidFill>
                  <a:schemeClr val="bg1"/>
                </a:solidFill>
              </a:rPr>
              <a:t>the </a:t>
            </a:r>
            <a:r>
              <a:rPr lang="en-US" sz="2800" dirty="0">
                <a:solidFill>
                  <a:schemeClr val="bg1"/>
                </a:solidFill>
              </a:rPr>
              <a:t>chassis from the cab back. </a:t>
            </a:r>
            <a:r>
              <a:rPr lang="en-US" sz="2800" dirty="0" smtClean="0">
                <a:solidFill>
                  <a:schemeClr val="bg1"/>
                </a:solidFill>
              </a:rPr>
              <a:t>The </a:t>
            </a:r>
            <a:r>
              <a:rPr lang="en-US" sz="2800" dirty="0">
                <a:solidFill>
                  <a:schemeClr val="bg1"/>
                </a:solidFill>
              </a:rPr>
              <a:t>interior of </a:t>
            </a:r>
            <a:r>
              <a:rPr lang="en-US" sz="2800" dirty="0" smtClean="0">
                <a:solidFill>
                  <a:schemeClr val="bg1"/>
                </a:solidFill>
              </a:rPr>
              <a:t>the compartment </a:t>
            </a:r>
            <a:r>
              <a:rPr lang="en-US" sz="2800" dirty="0">
                <a:solidFill>
                  <a:schemeClr val="bg1"/>
                </a:solidFill>
              </a:rPr>
              <a:t>is fitted with shelving and seats. </a:t>
            </a:r>
            <a:r>
              <a:rPr lang="en-US" sz="2800" dirty="0" smtClean="0">
                <a:solidFill>
                  <a:schemeClr val="bg1"/>
                </a:solidFill>
              </a:rPr>
              <a:t>The </a:t>
            </a:r>
            <a:r>
              <a:rPr lang="en-US" sz="2800" dirty="0">
                <a:solidFill>
                  <a:schemeClr val="bg1"/>
                </a:solidFill>
              </a:rPr>
              <a:t>outsides of the compartment are fitted with </a:t>
            </a:r>
            <a:r>
              <a:rPr lang="en-US" sz="2800" dirty="0" smtClean="0">
                <a:solidFill>
                  <a:schemeClr val="bg1"/>
                </a:solidFill>
              </a:rPr>
              <a:t>multiple </a:t>
            </a:r>
            <a:r>
              <a:rPr lang="en-US" sz="2800" dirty="0">
                <a:solidFill>
                  <a:schemeClr val="bg1"/>
                </a:solidFill>
              </a:rPr>
              <a:t>storage boxes. </a:t>
            </a:r>
            <a:endParaRPr lang="en-US" sz="2800" dirty="0" smtClean="0">
              <a:solidFill>
                <a:schemeClr val="bg1"/>
              </a:solidFill>
            </a:endParaRPr>
          </a:p>
          <a:p>
            <a:pPr marL="1371600" lvl="2" indent="-457200">
              <a:buFont typeface="Arial" panose="020B0604020202020204" pitchFamily="34" charset="0"/>
              <a:buChar char="•"/>
            </a:pPr>
            <a:r>
              <a:rPr lang="en-US" sz="2800" dirty="0" smtClean="0">
                <a:solidFill>
                  <a:schemeClr val="bg1"/>
                </a:solidFill>
              </a:rPr>
              <a:t>The </a:t>
            </a:r>
            <a:r>
              <a:rPr lang="en-US" sz="2800" dirty="0">
                <a:solidFill>
                  <a:schemeClr val="bg1"/>
                </a:solidFill>
              </a:rPr>
              <a:t>vehicle contains </a:t>
            </a:r>
            <a:r>
              <a:rPr lang="en-US" sz="2800" dirty="0" smtClean="0">
                <a:solidFill>
                  <a:schemeClr val="bg1"/>
                </a:solidFill>
              </a:rPr>
              <a:t>various </a:t>
            </a:r>
            <a:r>
              <a:rPr lang="en-US" sz="2800" dirty="0">
                <a:solidFill>
                  <a:schemeClr val="bg1"/>
                </a:solidFill>
              </a:rPr>
              <a:t>equipment, spare ballistic shields, </a:t>
            </a:r>
            <a:r>
              <a:rPr lang="en-US" sz="2800" dirty="0" smtClean="0">
                <a:solidFill>
                  <a:schemeClr val="bg1"/>
                </a:solidFill>
              </a:rPr>
              <a:t>breeching </a:t>
            </a:r>
            <a:r>
              <a:rPr lang="en-US" sz="2800" dirty="0">
                <a:solidFill>
                  <a:schemeClr val="bg1"/>
                </a:solidFill>
              </a:rPr>
              <a:t>tools, small tools, medical supplies, </a:t>
            </a:r>
            <a:r>
              <a:rPr lang="en-US" sz="2800" dirty="0" smtClean="0">
                <a:solidFill>
                  <a:schemeClr val="bg1"/>
                </a:solidFill>
              </a:rPr>
              <a:t>pens</a:t>
            </a:r>
            <a:r>
              <a:rPr lang="en-US" sz="2800" dirty="0">
                <a:solidFill>
                  <a:schemeClr val="bg1"/>
                </a:solidFill>
              </a:rPr>
              <a:t>, writing tablets, power inverters etc. </a:t>
            </a:r>
          </a:p>
        </p:txBody>
      </p:sp>
      <p:sp>
        <p:nvSpPr>
          <p:cNvPr id="11" name="AutoShape 11"/>
          <p:cNvSpPr/>
          <p:nvPr/>
        </p:nvSpPr>
        <p:spPr>
          <a:xfrm>
            <a:off x="9605375" y="3047110"/>
            <a:ext cx="7354046" cy="60205"/>
          </a:xfrm>
          <a:prstGeom prst="line">
            <a:avLst/>
          </a:prstGeom>
          <a:ln w="19050" cap="flat">
            <a:solidFill>
              <a:srgbClr val="FFFFFF"/>
            </a:solidFill>
            <a:prstDash val="solid"/>
            <a:headEnd type="none" w="sm" len="sm"/>
            <a:tailEnd type="none" w="sm" len="sm"/>
          </a:ln>
        </p:spPr>
      </p:sp>
      <p:pic>
        <p:nvPicPr>
          <p:cNvPr id="1026" name="Picture 2" descr="d6f40202-396b-444f-b264-60050344e59a@cityofsantacruz"/>
          <p:cNvPicPr>
            <a:picLocks noChangeAspect="1" noChangeArrowheads="1"/>
          </p:cNvPicPr>
          <p:nvPr/>
        </p:nvPicPr>
        <p:blipFill rotWithShape="1">
          <a:blip r:embed="rId2">
            <a:extLst>
              <a:ext uri="{28A0092B-C50C-407E-A947-70E740481C1C}">
                <a14:useLocalDpi xmlns:a14="http://schemas.microsoft.com/office/drawing/2010/main" val="0"/>
              </a:ext>
            </a:extLst>
          </a:blip>
          <a:srcRect l="7422" t="2396" r="3828"/>
          <a:stretch/>
        </p:blipFill>
        <p:spPr bwMode="auto">
          <a:xfrm>
            <a:off x="609600" y="1714500"/>
            <a:ext cx="840688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04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1538883"/>
          </a:xfrm>
          <a:prstGeom prst="rect">
            <a:avLst/>
          </a:prstGeom>
        </p:spPr>
        <p:txBody>
          <a:bodyPr wrap="square" lIns="0" tIns="0" rIns="0" bIns="0" rtlCol="0" anchor="t">
            <a:spAutoFit/>
          </a:bodyPr>
          <a:lstStyle/>
          <a:p>
            <a:pPr lvl="0"/>
            <a:r>
              <a:rPr lang="en-US" sz="6000" dirty="0">
                <a:solidFill>
                  <a:schemeClr val="bg1"/>
                </a:solidFill>
              </a:rPr>
              <a:t>Command and Control Vehicles </a:t>
            </a:r>
            <a:endParaRPr lang="en-US" sz="6000" dirty="0" smtClean="0">
              <a:solidFill>
                <a:schemeClr val="bg1"/>
              </a:solidFill>
            </a:endParaRPr>
          </a:p>
          <a:p>
            <a:pPr lvl="0"/>
            <a:r>
              <a:rPr lang="en-US" sz="4000" dirty="0" smtClean="0">
                <a:solidFill>
                  <a:schemeClr val="bg1"/>
                </a:solidFill>
              </a:rPr>
              <a:t>(</a:t>
            </a:r>
            <a:r>
              <a:rPr lang="en-US" sz="4000" dirty="0">
                <a:solidFill>
                  <a:schemeClr val="bg1"/>
                </a:solidFill>
              </a:rPr>
              <a:t>Category 5)</a:t>
            </a:r>
          </a:p>
        </p:txBody>
      </p:sp>
      <p:sp>
        <p:nvSpPr>
          <p:cNvPr id="3" name="TextBox 3"/>
          <p:cNvSpPr txBox="1"/>
          <p:nvPr/>
        </p:nvSpPr>
        <p:spPr>
          <a:xfrm>
            <a:off x="1371600" y="3390900"/>
            <a:ext cx="7620000" cy="3508653"/>
          </a:xfrm>
          <a:prstGeom prst="rect">
            <a:avLst/>
          </a:prstGeom>
        </p:spPr>
        <p:txBody>
          <a:bodyPr wrap="square" lIns="0" tIns="0" rIns="0" bIns="0" rtlCol="0" anchor="t">
            <a:spAutoFit/>
          </a:bodyPr>
          <a:lstStyle/>
          <a:p>
            <a:r>
              <a:rPr lang="en-US" sz="3200" dirty="0" smtClean="0">
                <a:solidFill>
                  <a:srgbClr val="6CE5E8"/>
                </a:solidFill>
              </a:rPr>
              <a:t>Chevy </a:t>
            </a:r>
            <a:r>
              <a:rPr lang="en-US" sz="3200" dirty="0">
                <a:solidFill>
                  <a:srgbClr val="6CE5E8"/>
                </a:solidFill>
              </a:rPr>
              <a:t>Tahoe Patrol </a:t>
            </a:r>
            <a:r>
              <a:rPr lang="en-US" sz="3200" dirty="0" smtClean="0">
                <a:solidFill>
                  <a:srgbClr val="6CE5E8"/>
                </a:solidFill>
              </a:rPr>
              <a:t>Vehicles:</a:t>
            </a:r>
          </a:p>
          <a:p>
            <a:r>
              <a:rPr lang="en-US" sz="2800" dirty="0" smtClean="0">
                <a:solidFill>
                  <a:schemeClr val="bg1"/>
                </a:solidFill>
              </a:rPr>
              <a:t>(</a:t>
            </a:r>
            <a:r>
              <a:rPr lang="en-US" sz="2800" dirty="0">
                <a:solidFill>
                  <a:schemeClr val="bg1"/>
                </a:solidFill>
              </a:rPr>
              <a:t>1) 2018 Model (Lieutenant</a:t>
            </a:r>
            <a:r>
              <a:rPr lang="en-US" sz="2800" dirty="0" smtClean="0">
                <a:solidFill>
                  <a:schemeClr val="bg1"/>
                </a:solidFill>
              </a:rPr>
              <a:t>) </a:t>
            </a:r>
          </a:p>
          <a:p>
            <a:r>
              <a:rPr lang="en-US" sz="2800" dirty="0" smtClean="0">
                <a:solidFill>
                  <a:schemeClr val="bg1"/>
                </a:solidFill>
              </a:rPr>
              <a:t>(</a:t>
            </a:r>
            <a:r>
              <a:rPr lang="en-US" sz="2800" dirty="0">
                <a:solidFill>
                  <a:schemeClr val="bg1"/>
                </a:solidFill>
              </a:rPr>
              <a:t>3) 2019 </a:t>
            </a:r>
            <a:r>
              <a:rPr lang="en-US" sz="2800" dirty="0" smtClean="0">
                <a:solidFill>
                  <a:schemeClr val="bg1"/>
                </a:solidFill>
              </a:rPr>
              <a:t>Models </a:t>
            </a:r>
            <a:r>
              <a:rPr lang="en-US" sz="2800" dirty="0">
                <a:solidFill>
                  <a:schemeClr val="bg1"/>
                </a:solidFill>
              </a:rPr>
              <a:t>(</a:t>
            </a:r>
            <a:r>
              <a:rPr lang="en-US" sz="2800" dirty="0" smtClean="0">
                <a:solidFill>
                  <a:schemeClr val="bg1"/>
                </a:solidFill>
              </a:rPr>
              <a:t>Sergeants)</a:t>
            </a:r>
          </a:p>
          <a:p>
            <a:endParaRPr lang="en-US" sz="2800" dirty="0">
              <a:solidFill>
                <a:srgbClr val="6CE5E8"/>
              </a:solidFill>
            </a:endParaRPr>
          </a:p>
          <a:p>
            <a:r>
              <a:rPr lang="en-US" sz="2800" dirty="0" smtClean="0">
                <a:solidFill>
                  <a:srgbClr val="6CE5E8"/>
                </a:solidFill>
              </a:rPr>
              <a:t>These </a:t>
            </a:r>
            <a:r>
              <a:rPr lang="en-US" sz="2800" dirty="0">
                <a:solidFill>
                  <a:srgbClr val="6CE5E8"/>
                </a:solidFill>
              </a:rPr>
              <a:t>vehicles can act as a Mobile Command Center.  The vehicle is equipped with file cabinets, dry erase board, medical supplies and additional mapping equipment. </a:t>
            </a:r>
            <a:endParaRPr lang="en-US" dirty="0" smtClean="0">
              <a:solidFill>
                <a:schemeClr val="accent5">
                  <a:lumMod val="75000"/>
                </a:schemeClr>
              </a:solidFill>
            </a:endParaRPr>
          </a:p>
        </p:txBody>
      </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36"/>
          <a:stretch/>
        </p:blipFill>
        <p:spPr>
          <a:xfrm>
            <a:off x="11430000" y="-379214"/>
            <a:ext cx="14065880" cy="10934700"/>
          </a:xfrm>
          <a:prstGeom prst="rect">
            <a:avLst/>
          </a:prstGeom>
        </p:spPr>
      </p:pic>
    </p:spTree>
    <p:extLst>
      <p:ext uri="{BB962C8B-B14F-4D97-AF65-F5344CB8AC3E}">
        <p14:creationId xmlns:p14="http://schemas.microsoft.com/office/powerpoint/2010/main" val="17143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smtClean="0">
                <a:solidFill>
                  <a:schemeClr val="bg1"/>
                </a:solidFill>
              </a:rPr>
              <a:t>Firearms of Greater than .50 Caliber   </a:t>
            </a:r>
            <a:r>
              <a:rPr lang="en-US" sz="4000" dirty="0" smtClean="0">
                <a:solidFill>
                  <a:schemeClr val="bg1"/>
                </a:solidFill>
              </a:rPr>
              <a:t>(Category 8)</a:t>
            </a:r>
            <a:endParaRPr lang="en-US" sz="4000" dirty="0">
              <a:solidFill>
                <a:schemeClr val="bg1"/>
              </a:solidFill>
            </a:endParaRPr>
          </a:p>
        </p:txBody>
      </p:sp>
      <p:sp>
        <p:nvSpPr>
          <p:cNvPr id="3" name="TextBox 3"/>
          <p:cNvSpPr txBox="1"/>
          <p:nvPr/>
        </p:nvSpPr>
        <p:spPr>
          <a:xfrm>
            <a:off x="1028700" y="2585462"/>
            <a:ext cx="7505700" cy="4739759"/>
          </a:xfrm>
          <a:prstGeom prst="rect">
            <a:avLst/>
          </a:prstGeom>
        </p:spPr>
        <p:txBody>
          <a:bodyPr wrap="square" lIns="0" tIns="0" rIns="0" bIns="0" rtlCol="0" anchor="t">
            <a:spAutoFit/>
          </a:bodyPr>
          <a:lstStyle/>
          <a:p>
            <a:r>
              <a:rPr lang="en-US" sz="2800" dirty="0">
                <a:solidFill>
                  <a:srgbClr val="6CE5E8"/>
                </a:solidFill>
              </a:rPr>
              <a:t>Mossberg 590 -12 </a:t>
            </a:r>
            <a:r>
              <a:rPr lang="en-US" sz="2800" dirty="0" smtClean="0">
                <a:solidFill>
                  <a:srgbClr val="6CE5E8"/>
                </a:solidFill>
              </a:rPr>
              <a:t>Gauge </a:t>
            </a:r>
            <a:r>
              <a:rPr lang="en-US" sz="2800" dirty="0">
                <a:solidFill>
                  <a:srgbClr val="6CE5E8"/>
                </a:solidFill>
              </a:rPr>
              <a:t>P</a:t>
            </a:r>
            <a:r>
              <a:rPr lang="en-US" sz="2800" dirty="0" smtClean="0">
                <a:solidFill>
                  <a:srgbClr val="6CE5E8"/>
                </a:solidFill>
              </a:rPr>
              <a:t>ump </a:t>
            </a:r>
            <a:r>
              <a:rPr lang="en-US" sz="2800" dirty="0">
                <a:solidFill>
                  <a:srgbClr val="6CE5E8"/>
                </a:solidFill>
              </a:rPr>
              <a:t>A</a:t>
            </a:r>
            <a:r>
              <a:rPr lang="en-US" sz="2800" dirty="0" smtClean="0">
                <a:solidFill>
                  <a:srgbClr val="6CE5E8"/>
                </a:solidFill>
              </a:rPr>
              <a:t>ction </a:t>
            </a:r>
            <a:r>
              <a:rPr lang="en-US" sz="2800" dirty="0">
                <a:solidFill>
                  <a:srgbClr val="6CE5E8"/>
                </a:solidFill>
              </a:rPr>
              <a:t>S</a:t>
            </a:r>
            <a:r>
              <a:rPr lang="en-US" sz="2800" dirty="0" smtClean="0">
                <a:solidFill>
                  <a:srgbClr val="6CE5E8"/>
                </a:solidFill>
              </a:rPr>
              <a:t>hotguns</a:t>
            </a:r>
          </a:p>
          <a:p>
            <a:endParaRPr lang="en-US" sz="2800" dirty="0" smtClean="0">
              <a:solidFill>
                <a:schemeClr val="bg1"/>
              </a:solidFill>
            </a:endParaRPr>
          </a:p>
          <a:p>
            <a:r>
              <a:rPr lang="en-US" sz="2800" dirty="0" smtClean="0">
                <a:solidFill>
                  <a:schemeClr val="bg1"/>
                </a:solidFill>
              </a:rPr>
              <a:t>Quantity</a:t>
            </a:r>
            <a:r>
              <a:rPr lang="en-US" sz="2800" dirty="0">
                <a:solidFill>
                  <a:schemeClr val="bg1"/>
                </a:solidFill>
              </a:rPr>
              <a:t>: </a:t>
            </a:r>
            <a:r>
              <a:rPr lang="en-US" sz="2800" dirty="0" smtClean="0">
                <a:solidFill>
                  <a:schemeClr val="bg1"/>
                </a:solidFill>
              </a:rPr>
              <a:t>2</a:t>
            </a:r>
            <a:endParaRPr lang="en-US" sz="2800" dirty="0">
              <a:solidFill>
                <a:schemeClr val="bg1"/>
              </a:solidFill>
            </a:endParaRPr>
          </a:p>
          <a:p>
            <a:pPr lvl="0"/>
            <a:r>
              <a:rPr lang="en-US" sz="2800" dirty="0">
                <a:solidFill>
                  <a:schemeClr val="bg1"/>
                </a:solidFill>
              </a:rPr>
              <a:t>Purpose:</a:t>
            </a:r>
          </a:p>
          <a:p>
            <a:pPr marL="457200" indent="-457200">
              <a:buFont typeface="Arial" panose="020B0604020202020204" pitchFamily="34" charset="0"/>
              <a:buChar char="•"/>
            </a:pPr>
            <a:r>
              <a:rPr lang="en-US" sz="2800" dirty="0">
                <a:solidFill>
                  <a:schemeClr val="bg1"/>
                </a:solidFill>
              </a:rPr>
              <a:t>These shotguns are specifically designed to be used as breaching tools. They are intended to be used in a situation where rapid entry into a structure is required, (i.e. hostage </a:t>
            </a:r>
            <a:r>
              <a:rPr lang="en-US" sz="2800" dirty="0" smtClean="0">
                <a:solidFill>
                  <a:schemeClr val="bg1"/>
                </a:solidFill>
              </a:rPr>
              <a:t>situation). </a:t>
            </a:r>
          </a:p>
          <a:p>
            <a:pPr marL="457200" indent="-457200">
              <a:buFont typeface="Arial" panose="020B0604020202020204" pitchFamily="34" charset="0"/>
              <a:buChar char="•"/>
            </a:pPr>
            <a:r>
              <a:rPr lang="en-US" sz="2800" dirty="0" smtClean="0">
                <a:solidFill>
                  <a:schemeClr val="bg1"/>
                </a:solidFill>
              </a:rPr>
              <a:t>They </a:t>
            </a:r>
            <a:r>
              <a:rPr lang="en-US" sz="2800" dirty="0">
                <a:solidFill>
                  <a:schemeClr val="bg1"/>
                </a:solidFill>
              </a:rPr>
              <a:t>are used to defeat the locking mechanism of a door or the hinges of door by firing a breaching shotgun round into these areas. </a:t>
            </a:r>
          </a:p>
        </p:txBody>
      </p:sp>
      <p:sp>
        <p:nvSpPr>
          <p:cNvPr id="11" name="AutoShape 11"/>
          <p:cNvSpPr/>
          <p:nvPr/>
        </p:nvSpPr>
        <p:spPr>
          <a:xfrm>
            <a:off x="1028700" y="1943100"/>
            <a:ext cx="15811500" cy="32761"/>
          </a:xfrm>
          <a:prstGeom prst="line">
            <a:avLst/>
          </a:prstGeom>
          <a:ln w="19050" cap="flat">
            <a:solidFill>
              <a:srgbClr val="FFFFFF"/>
            </a:solidFill>
            <a:prstDash val="solid"/>
            <a:headEnd type="none" w="sm" len="sm"/>
            <a:tailEnd type="none" w="sm" len="sm"/>
          </a:ln>
        </p:spPr>
      </p:sp>
      <p:sp>
        <p:nvSpPr>
          <p:cNvPr id="6" name="TextBox 3"/>
          <p:cNvSpPr txBox="1"/>
          <p:nvPr/>
        </p:nvSpPr>
        <p:spPr>
          <a:xfrm>
            <a:off x="9448800" y="2581258"/>
            <a:ext cx="7772400" cy="5601533"/>
          </a:xfrm>
          <a:prstGeom prst="rect">
            <a:avLst/>
          </a:prstGeom>
        </p:spPr>
        <p:txBody>
          <a:bodyPr wrap="square" lIns="0" tIns="0" rIns="0" bIns="0" rtlCol="0" anchor="t">
            <a:spAutoFit/>
          </a:bodyPr>
          <a:lstStyle/>
          <a:p>
            <a:r>
              <a:rPr lang="en-US" sz="2800" dirty="0">
                <a:solidFill>
                  <a:srgbClr val="6CE5E8"/>
                </a:solidFill>
              </a:rPr>
              <a:t>Remington 870 -12 Gauge </a:t>
            </a:r>
            <a:r>
              <a:rPr lang="en-US" sz="2800" dirty="0" smtClean="0">
                <a:solidFill>
                  <a:srgbClr val="6CE5E8"/>
                </a:solidFill>
              </a:rPr>
              <a:t>Pump </a:t>
            </a:r>
            <a:r>
              <a:rPr lang="en-US" sz="2800" dirty="0">
                <a:solidFill>
                  <a:srgbClr val="6CE5E8"/>
                </a:solidFill>
              </a:rPr>
              <a:t>A</a:t>
            </a:r>
            <a:r>
              <a:rPr lang="en-US" sz="2800" dirty="0" smtClean="0">
                <a:solidFill>
                  <a:srgbClr val="6CE5E8"/>
                </a:solidFill>
              </a:rPr>
              <a:t>ction </a:t>
            </a:r>
            <a:r>
              <a:rPr lang="en-US" sz="2800" dirty="0">
                <a:solidFill>
                  <a:srgbClr val="6CE5E8"/>
                </a:solidFill>
              </a:rPr>
              <a:t>C</a:t>
            </a:r>
            <a:r>
              <a:rPr lang="en-US" sz="2800" dirty="0" smtClean="0">
                <a:solidFill>
                  <a:srgbClr val="6CE5E8"/>
                </a:solidFill>
              </a:rPr>
              <a:t>hemical </a:t>
            </a:r>
            <a:r>
              <a:rPr lang="en-US" sz="2800" dirty="0">
                <a:solidFill>
                  <a:srgbClr val="6CE5E8"/>
                </a:solidFill>
              </a:rPr>
              <a:t>A</a:t>
            </a:r>
            <a:r>
              <a:rPr lang="en-US" sz="2800" dirty="0" smtClean="0">
                <a:solidFill>
                  <a:srgbClr val="6CE5E8"/>
                </a:solidFill>
              </a:rPr>
              <a:t>gent </a:t>
            </a:r>
            <a:r>
              <a:rPr lang="en-US" sz="2800" dirty="0">
                <a:solidFill>
                  <a:srgbClr val="6CE5E8"/>
                </a:solidFill>
              </a:rPr>
              <a:t>L</a:t>
            </a:r>
            <a:r>
              <a:rPr lang="en-US" sz="2800" dirty="0" smtClean="0">
                <a:solidFill>
                  <a:srgbClr val="6CE5E8"/>
                </a:solidFill>
              </a:rPr>
              <a:t>aunching </a:t>
            </a:r>
            <a:r>
              <a:rPr lang="en-US" sz="2800" dirty="0">
                <a:solidFill>
                  <a:srgbClr val="6CE5E8"/>
                </a:solidFill>
              </a:rPr>
              <a:t>S</a:t>
            </a:r>
            <a:r>
              <a:rPr lang="en-US" sz="2800" dirty="0" smtClean="0">
                <a:solidFill>
                  <a:srgbClr val="6CE5E8"/>
                </a:solidFill>
              </a:rPr>
              <a:t>hotgun</a:t>
            </a:r>
          </a:p>
          <a:p>
            <a:endParaRPr lang="en-US" sz="2800" dirty="0" smtClean="0">
              <a:solidFill>
                <a:schemeClr val="bg1"/>
              </a:solidFill>
            </a:endParaRPr>
          </a:p>
          <a:p>
            <a:r>
              <a:rPr lang="en-US" sz="2800" dirty="0" smtClean="0">
                <a:solidFill>
                  <a:schemeClr val="bg1"/>
                </a:solidFill>
              </a:rPr>
              <a:t>Quantity</a:t>
            </a:r>
            <a:r>
              <a:rPr lang="en-US" sz="2800" dirty="0">
                <a:solidFill>
                  <a:schemeClr val="bg1"/>
                </a:solidFill>
              </a:rPr>
              <a:t>: </a:t>
            </a:r>
            <a:r>
              <a:rPr lang="en-US" sz="2800" dirty="0" smtClean="0">
                <a:solidFill>
                  <a:schemeClr val="bg1"/>
                </a:solidFill>
              </a:rPr>
              <a:t>1</a:t>
            </a:r>
          </a:p>
          <a:p>
            <a:r>
              <a:rPr lang="en-US" sz="2800" dirty="0" smtClean="0">
                <a:solidFill>
                  <a:schemeClr val="bg1"/>
                </a:solidFill>
              </a:rPr>
              <a:t>Purpose:  </a:t>
            </a:r>
          </a:p>
          <a:p>
            <a:pPr marL="457200" indent="-457200">
              <a:buFont typeface="Arial" panose="020B0604020202020204" pitchFamily="34" charset="0"/>
              <a:buChar char="•"/>
            </a:pPr>
            <a:r>
              <a:rPr lang="en-US" sz="2800" dirty="0" smtClean="0">
                <a:solidFill>
                  <a:schemeClr val="bg1"/>
                </a:solidFill>
              </a:rPr>
              <a:t>This </a:t>
            </a:r>
            <a:r>
              <a:rPr lang="en-US" sz="2800" dirty="0">
                <a:solidFill>
                  <a:schemeClr val="bg1"/>
                </a:solidFill>
              </a:rPr>
              <a:t>shotgun was repurposed from an out of service shotgun that SCPD already had in inventory. This shotgun is specifically designed to launch a specific type of chemical munition.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Though </a:t>
            </a:r>
            <a:r>
              <a:rPr lang="en-US" sz="2800" dirty="0">
                <a:solidFill>
                  <a:schemeClr val="bg1"/>
                </a:solidFill>
              </a:rPr>
              <a:t>based on a standard 12 gauge shotgun, it is not designed or capable of firing lethal shotgun rounds. The buttstock and fore-end are bright orange and it is marked as a “Less Lethal” weapon.</a:t>
            </a:r>
          </a:p>
        </p:txBody>
      </p:sp>
    </p:spTree>
    <p:extLst>
      <p:ext uri="{BB962C8B-B14F-4D97-AF65-F5344CB8AC3E}">
        <p14:creationId xmlns:p14="http://schemas.microsoft.com/office/powerpoint/2010/main" val="3641133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14680" y="872096"/>
            <a:ext cx="15129819" cy="1538883"/>
          </a:xfrm>
          <a:prstGeom prst="rect">
            <a:avLst/>
          </a:prstGeom>
        </p:spPr>
        <p:txBody>
          <a:bodyPr wrap="square" lIns="0" tIns="0" rIns="0" bIns="0" rtlCol="0" anchor="t">
            <a:spAutoFit/>
          </a:bodyPr>
          <a:lstStyle/>
          <a:p>
            <a:pPr lvl="0"/>
            <a:r>
              <a:rPr lang="en-US" sz="6000" dirty="0" smtClean="0">
                <a:solidFill>
                  <a:schemeClr val="bg1"/>
                </a:solidFill>
              </a:rPr>
              <a:t>Ammunition of .50 Caliber or Greater</a:t>
            </a:r>
          </a:p>
          <a:p>
            <a:pPr lvl="0"/>
            <a:r>
              <a:rPr lang="en-US" sz="4000" dirty="0" smtClean="0">
                <a:solidFill>
                  <a:schemeClr val="bg1"/>
                </a:solidFill>
              </a:rPr>
              <a:t>(</a:t>
            </a:r>
            <a:r>
              <a:rPr lang="en-US" sz="4000" dirty="0">
                <a:solidFill>
                  <a:schemeClr val="bg1"/>
                </a:solidFill>
              </a:rPr>
              <a:t>Category 9</a:t>
            </a:r>
            <a:r>
              <a:rPr lang="en-US" sz="4000" dirty="0" smtClean="0">
                <a:solidFill>
                  <a:schemeClr val="bg1"/>
                </a:solidFill>
              </a:rPr>
              <a:t>)</a:t>
            </a:r>
            <a:endParaRPr lang="en-US" sz="4000" dirty="0">
              <a:solidFill>
                <a:schemeClr val="bg1"/>
              </a:solidFill>
            </a:endParaRPr>
          </a:p>
        </p:txBody>
      </p:sp>
      <p:sp>
        <p:nvSpPr>
          <p:cNvPr id="3" name="TextBox 3"/>
          <p:cNvSpPr txBox="1"/>
          <p:nvPr/>
        </p:nvSpPr>
        <p:spPr>
          <a:xfrm>
            <a:off x="1028700" y="2933700"/>
            <a:ext cx="7505700" cy="5601533"/>
          </a:xfrm>
          <a:prstGeom prst="rect">
            <a:avLst/>
          </a:prstGeom>
        </p:spPr>
        <p:txBody>
          <a:bodyPr wrap="square" lIns="0" tIns="0" rIns="0" bIns="0" rtlCol="0" anchor="t">
            <a:spAutoFit/>
          </a:bodyPr>
          <a:lstStyle/>
          <a:p>
            <a:r>
              <a:rPr lang="en-US" sz="2800" dirty="0">
                <a:solidFill>
                  <a:srgbClr val="6CE5E8"/>
                </a:solidFill>
              </a:rPr>
              <a:t>Twelve-Gauge L</a:t>
            </a:r>
            <a:r>
              <a:rPr lang="en-US" sz="2800" dirty="0" smtClean="0">
                <a:solidFill>
                  <a:srgbClr val="6CE5E8"/>
                </a:solidFill>
              </a:rPr>
              <a:t>aunching </a:t>
            </a:r>
            <a:r>
              <a:rPr lang="en-US" sz="2800" dirty="0">
                <a:solidFill>
                  <a:srgbClr val="6CE5E8"/>
                </a:solidFill>
              </a:rPr>
              <a:t>Cartridges </a:t>
            </a:r>
          </a:p>
          <a:p>
            <a:r>
              <a:rPr lang="en-US" sz="2800" dirty="0" smtClean="0">
                <a:solidFill>
                  <a:srgbClr val="6CE5E8"/>
                </a:solidFill>
              </a:rPr>
              <a:t>(Defense Technologies Part Number 1210) </a:t>
            </a:r>
          </a:p>
          <a:p>
            <a:endParaRPr lang="en-US" sz="2800" dirty="0" smtClean="0">
              <a:solidFill>
                <a:schemeClr val="bg1"/>
              </a:solidFill>
            </a:endParaRPr>
          </a:p>
          <a:p>
            <a:r>
              <a:rPr lang="en-US" sz="2800" dirty="0" smtClean="0">
                <a:solidFill>
                  <a:schemeClr val="bg1"/>
                </a:solidFill>
              </a:rPr>
              <a:t>Quantity</a:t>
            </a:r>
            <a:r>
              <a:rPr lang="en-US" sz="2800" dirty="0">
                <a:solidFill>
                  <a:schemeClr val="bg1"/>
                </a:solidFill>
              </a:rPr>
              <a:t>: </a:t>
            </a:r>
            <a:r>
              <a:rPr lang="en-US" sz="2800" dirty="0" smtClean="0">
                <a:solidFill>
                  <a:schemeClr val="bg1"/>
                </a:solidFill>
              </a:rPr>
              <a:t>55</a:t>
            </a:r>
          </a:p>
          <a:p>
            <a:r>
              <a:rPr lang="en-US" sz="2800" dirty="0" smtClean="0">
                <a:solidFill>
                  <a:schemeClr val="bg1"/>
                </a:solidFill>
              </a:rPr>
              <a:t>These </a:t>
            </a:r>
            <a:r>
              <a:rPr lang="en-US" sz="2800" dirty="0">
                <a:solidFill>
                  <a:schemeClr val="bg1"/>
                </a:solidFill>
              </a:rPr>
              <a:t>are essentially </a:t>
            </a:r>
            <a:r>
              <a:rPr lang="en-US" sz="2800" dirty="0" smtClean="0">
                <a:solidFill>
                  <a:schemeClr val="bg1"/>
                </a:solidFill>
              </a:rPr>
              <a:t>blank </a:t>
            </a:r>
            <a:r>
              <a:rPr lang="en-US" sz="2800" dirty="0">
                <a:solidFill>
                  <a:schemeClr val="bg1"/>
                </a:solidFill>
              </a:rPr>
              <a:t>shotgun cartridges. They utilize black powder as the </a:t>
            </a:r>
            <a:r>
              <a:rPr lang="en-US" sz="2800" dirty="0" smtClean="0">
                <a:solidFill>
                  <a:schemeClr val="bg1"/>
                </a:solidFill>
              </a:rPr>
              <a:t>propellant</a:t>
            </a:r>
            <a:endParaRPr lang="en-US" sz="2800" dirty="0">
              <a:solidFill>
                <a:schemeClr val="bg1"/>
              </a:solidFill>
            </a:endParaRPr>
          </a:p>
          <a:p>
            <a:endParaRPr lang="en-US" sz="2800" dirty="0">
              <a:solidFill>
                <a:schemeClr val="bg1"/>
              </a:solidFill>
            </a:endParaRPr>
          </a:p>
          <a:p>
            <a:pPr lvl="0"/>
            <a:r>
              <a:rPr lang="en-US" sz="2800" dirty="0">
                <a:solidFill>
                  <a:schemeClr val="bg1"/>
                </a:solidFill>
              </a:rPr>
              <a:t>Purpose:</a:t>
            </a:r>
          </a:p>
          <a:p>
            <a:r>
              <a:rPr lang="en-US" sz="2800" dirty="0">
                <a:solidFill>
                  <a:schemeClr val="bg1"/>
                </a:solidFill>
              </a:rPr>
              <a:t>When used with launching shotgun, the pressure created in the barrel by the expanding gasses of the black powder propellant provide enough force to launch the chemical agent canister from the shotgun. </a:t>
            </a:r>
          </a:p>
        </p:txBody>
      </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076" y="3321010"/>
            <a:ext cx="5257800" cy="5257800"/>
          </a:xfrm>
          <a:prstGeom prst="rect">
            <a:avLst/>
          </a:prstGeom>
        </p:spPr>
      </p:pic>
    </p:spTree>
    <p:extLst>
      <p:ext uri="{BB962C8B-B14F-4D97-AF65-F5344CB8AC3E}">
        <p14:creationId xmlns:p14="http://schemas.microsoft.com/office/powerpoint/2010/main" val="372442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1846659"/>
          </a:xfrm>
          <a:prstGeom prst="rect">
            <a:avLst/>
          </a:prstGeom>
        </p:spPr>
        <p:txBody>
          <a:bodyPr wrap="square" lIns="0" tIns="0" rIns="0" bIns="0" rtlCol="0" anchor="t">
            <a:spAutoFit/>
          </a:bodyPr>
          <a:lstStyle/>
          <a:p>
            <a:pPr lvl="0"/>
            <a:r>
              <a:rPr lang="en-US" sz="6000" dirty="0" smtClean="0">
                <a:solidFill>
                  <a:schemeClr val="bg1"/>
                </a:solidFill>
              </a:rPr>
              <a:t>Specialized Firearms and Ammunition of Less Than .50 Caliber  </a:t>
            </a:r>
            <a:r>
              <a:rPr lang="en-US" sz="4000" dirty="0" smtClean="0">
                <a:solidFill>
                  <a:schemeClr val="bg1"/>
                </a:solidFill>
              </a:rPr>
              <a:t>(</a:t>
            </a:r>
            <a:r>
              <a:rPr lang="en-US" sz="4000" dirty="0">
                <a:solidFill>
                  <a:schemeClr val="bg1"/>
                </a:solidFill>
              </a:rPr>
              <a:t>Category </a:t>
            </a:r>
            <a:r>
              <a:rPr lang="en-US" sz="4000" dirty="0" smtClean="0">
                <a:solidFill>
                  <a:schemeClr val="bg1"/>
                </a:solidFill>
              </a:rPr>
              <a:t>10)</a:t>
            </a:r>
            <a:endParaRPr lang="en-US" sz="4000" dirty="0">
              <a:solidFill>
                <a:schemeClr val="bg1"/>
              </a:solidFill>
            </a:endParaRPr>
          </a:p>
        </p:txBody>
      </p:sp>
      <p:sp>
        <p:nvSpPr>
          <p:cNvPr id="3" name="TextBox 3"/>
          <p:cNvSpPr txBox="1"/>
          <p:nvPr/>
        </p:nvSpPr>
        <p:spPr>
          <a:xfrm>
            <a:off x="1028700" y="3492843"/>
            <a:ext cx="7734300" cy="3447098"/>
          </a:xfrm>
          <a:prstGeom prst="rect">
            <a:avLst/>
          </a:prstGeom>
        </p:spPr>
        <p:txBody>
          <a:bodyPr wrap="square" lIns="0" tIns="0" rIns="0" bIns="0" rtlCol="0" anchor="t">
            <a:spAutoFit/>
          </a:bodyPr>
          <a:lstStyle/>
          <a:p>
            <a:pPr lvl="0"/>
            <a:r>
              <a:rPr lang="en-US" sz="2800" dirty="0">
                <a:solidFill>
                  <a:srgbClr val="6CE5E8"/>
                </a:solidFill>
              </a:rPr>
              <a:t>Defiance bolt action precision </a:t>
            </a:r>
            <a:r>
              <a:rPr lang="en-US" sz="2800" dirty="0" smtClean="0">
                <a:solidFill>
                  <a:srgbClr val="6CE5E8"/>
                </a:solidFill>
              </a:rPr>
              <a:t>rifles</a:t>
            </a:r>
            <a:endParaRPr lang="en-US" sz="2800" dirty="0">
              <a:solidFill>
                <a:srgbClr val="6CE5E8"/>
              </a:solidFill>
            </a:endParaRP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3</a:t>
            </a:r>
          </a:p>
          <a:p>
            <a:pPr lvl="0"/>
            <a:endParaRPr lang="en-US" sz="2800" dirty="0">
              <a:solidFill>
                <a:schemeClr val="bg1"/>
              </a:solidFill>
            </a:endParaRPr>
          </a:p>
          <a:p>
            <a:r>
              <a:rPr lang="en-US" sz="2800" dirty="0">
                <a:solidFill>
                  <a:srgbClr val="6CE5E8"/>
                </a:solidFill>
              </a:rPr>
              <a:t>Accuracy International AT series bolt action rifle</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1</a:t>
            </a:r>
          </a:p>
          <a:p>
            <a:pPr lvl="0"/>
            <a:endParaRPr lang="en-US" sz="2800" dirty="0" smtClean="0">
              <a:solidFill>
                <a:schemeClr val="bg1"/>
              </a:solidFill>
            </a:endParaRPr>
          </a:p>
          <a:p>
            <a:pPr lvl="0"/>
            <a:r>
              <a:rPr lang="en-US" sz="2800" dirty="0" err="1">
                <a:solidFill>
                  <a:srgbClr val="6CE5E8"/>
                </a:solidFill>
              </a:rPr>
              <a:t>Hornady</a:t>
            </a:r>
            <a:r>
              <a:rPr lang="en-US" sz="2800" dirty="0">
                <a:solidFill>
                  <a:srgbClr val="6CE5E8"/>
                </a:solidFill>
              </a:rPr>
              <a:t> .308 155 grain ELD Match TAP </a:t>
            </a:r>
            <a:r>
              <a:rPr lang="en-US" sz="2800" dirty="0" smtClean="0">
                <a:solidFill>
                  <a:schemeClr val="bg1"/>
                </a:solidFill>
              </a:rPr>
              <a:t>ammunition</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3,200</a:t>
            </a:r>
            <a:endParaRPr lang="en-US" sz="2800" dirty="0">
              <a:solidFill>
                <a:schemeClr val="bg1"/>
              </a:solidFill>
            </a:endParaRPr>
          </a:p>
        </p:txBody>
      </p:sp>
      <p:sp>
        <p:nvSpPr>
          <p:cNvPr id="11" name="AutoShape 11"/>
          <p:cNvSpPr/>
          <p:nvPr/>
        </p:nvSpPr>
        <p:spPr>
          <a:xfrm>
            <a:off x="1028700" y="3162300"/>
            <a:ext cx="15811500" cy="0"/>
          </a:xfrm>
          <a:prstGeom prst="line">
            <a:avLst/>
          </a:prstGeom>
          <a:ln w="19050" cap="flat">
            <a:solidFill>
              <a:srgbClr val="FFFFFF"/>
            </a:solidFill>
            <a:prstDash val="solid"/>
            <a:headEnd type="none" w="sm" len="sm"/>
            <a:tailEnd type="none" w="sm" len="sm"/>
          </a:ln>
        </p:spPr>
      </p:sp>
      <p:sp>
        <p:nvSpPr>
          <p:cNvPr id="5" name="TextBox 4"/>
          <p:cNvSpPr txBox="1"/>
          <p:nvPr/>
        </p:nvSpPr>
        <p:spPr>
          <a:xfrm>
            <a:off x="9525000" y="3467100"/>
            <a:ext cx="7391400" cy="5262979"/>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solidFill>
                  <a:schemeClr val="bg1"/>
                </a:solidFill>
              </a:rPr>
              <a:t>Within the Emergency Services Unit Tactical team, the department maintains a Precision Rifle team. These officers are trained in the use of precision rifles that are specifically designed to stop lethal threats at various distances and through barrier mediums that a carbine rifle would not. </a:t>
            </a:r>
            <a:endParaRPr lang="en-US" sz="2800" dirty="0" smtClean="0">
              <a:solidFill>
                <a:schemeClr val="bg1"/>
              </a:solidFill>
            </a:endParaRPr>
          </a:p>
          <a:p>
            <a:pPr marL="457200" lvl="0" indent="-457200">
              <a:buFont typeface="Arial" panose="020B0604020202020204" pitchFamily="34" charset="0"/>
              <a:buChar char="•"/>
            </a:pPr>
            <a:endParaRPr lang="en-US" sz="2800" dirty="0">
              <a:solidFill>
                <a:schemeClr val="bg1"/>
              </a:solidFill>
            </a:endParaRPr>
          </a:p>
          <a:p>
            <a:pPr marL="457200" lvl="0" indent="-457200">
              <a:buFont typeface="Arial" panose="020B0604020202020204" pitchFamily="34" charset="0"/>
              <a:buChar char="•"/>
            </a:pPr>
            <a:r>
              <a:rPr lang="en-US" sz="2800" dirty="0" smtClean="0">
                <a:solidFill>
                  <a:schemeClr val="bg1"/>
                </a:solidFill>
              </a:rPr>
              <a:t>These specialized firearms provide </a:t>
            </a:r>
            <a:r>
              <a:rPr lang="en-US" sz="2800" dirty="0">
                <a:solidFill>
                  <a:schemeClr val="bg1"/>
                </a:solidFill>
              </a:rPr>
              <a:t>officers with the ability address lethal threats with more precision, at greater distances than a Carbine rifle or handgun are capable.</a:t>
            </a:r>
          </a:p>
        </p:txBody>
      </p:sp>
    </p:spTree>
    <p:extLst>
      <p:ext uri="{BB962C8B-B14F-4D97-AF65-F5344CB8AC3E}">
        <p14:creationId xmlns:p14="http://schemas.microsoft.com/office/powerpoint/2010/main" val="3351963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smtClean="0">
                <a:solidFill>
                  <a:schemeClr val="bg1"/>
                </a:solidFill>
              </a:rPr>
              <a:t>Flashbangs, Teargas and </a:t>
            </a:r>
            <a:r>
              <a:rPr lang="en-US" sz="6000" dirty="0" err="1" smtClean="0">
                <a:solidFill>
                  <a:schemeClr val="bg1"/>
                </a:solidFill>
              </a:rPr>
              <a:t>Pepperballs</a:t>
            </a:r>
            <a:r>
              <a:rPr lang="en-US" sz="6000" dirty="0">
                <a:solidFill>
                  <a:schemeClr val="bg1"/>
                </a:solidFill>
              </a:rPr>
              <a:t> </a:t>
            </a:r>
            <a:r>
              <a:rPr lang="en-US" sz="6000" dirty="0" smtClean="0">
                <a:solidFill>
                  <a:schemeClr val="bg1"/>
                </a:solidFill>
              </a:rPr>
              <a:t> </a:t>
            </a:r>
            <a:r>
              <a:rPr lang="en-US" sz="4000" dirty="0" smtClean="0">
                <a:solidFill>
                  <a:schemeClr val="bg1"/>
                </a:solidFill>
              </a:rPr>
              <a:t>(Category 12)</a:t>
            </a:r>
            <a:endParaRPr lang="en-US" sz="4000" dirty="0">
              <a:solidFill>
                <a:schemeClr val="bg1"/>
              </a:solidFill>
            </a:endParaRPr>
          </a:p>
        </p:txBody>
      </p:sp>
      <p:sp>
        <p:nvSpPr>
          <p:cNvPr id="3" name="TextBox 3"/>
          <p:cNvSpPr txBox="1"/>
          <p:nvPr/>
        </p:nvSpPr>
        <p:spPr>
          <a:xfrm>
            <a:off x="1006046" y="2559217"/>
            <a:ext cx="7124700" cy="6032421"/>
          </a:xfrm>
          <a:prstGeom prst="rect">
            <a:avLst/>
          </a:prstGeom>
        </p:spPr>
        <p:txBody>
          <a:bodyPr wrap="square" lIns="0" tIns="0" rIns="0" bIns="0" rtlCol="0" anchor="t">
            <a:spAutoFit/>
          </a:bodyPr>
          <a:lstStyle/>
          <a:p>
            <a:r>
              <a:rPr lang="en-US" sz="2800" dirty="0">
                <a:solidFill>
                  <a:srgbClr val="6CE5E8"/>
                </a:solidFill>
              </a:rPr>
              <a:t>NFDD (Noise, Flash, Diversionary Device) </a:t>
            </a:r>
            <a:endParaRPr lang="en-US" sz="2800" dirty="0" smtClean="0">
              <a:solidFill>
                <a:srgbClr val="6CE5E8"/>
              </a:solidFill>
            </a:endParaRPr>
          </a:p>
          <a:p>
            <a:pPr lvl="0"/>
            <a:r>
              <a:rPr lang="en-US" sz="2800" dirty="0">
                <a:solidFill>
                  <a:schemeClr val="bg1"/>
                </a:solidFill>
              </a:rPr>
              <a:t>8902NR </a:t>
            </a:r>
            <a:r>
              <a:rPr lang="en-US" sz="2800" dirty="0" smtClean="0">
                <a:solidFill>
                  <a:schemeClr val="bg1"/>
                </a:solidFill>
              </a:rPr>
              <a:t>(12) </a:t>
            </a:r>
            <a:r>
              <a:rPr lang="en-US" sz="2800" dirty="0">
                <a:solidFill>
                  <a:schemeClr val="bg1"/>
                </a:solidFill>
              </a:rPr>
              <a:t>gram low roll </a:t>
            </a:r>
            <a:r>
              <a:rPr lang="en-US" sz="2800" dirty="0" smtClean="0">
                <a:solidFill>
                  <a:schemeClr val="bg1"/>
                </a:solidFill>
              </a:rPr>
              <a:t>NFDD</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40</a:t>
            </a:r>
          </a:p>
          <a:p>
            <a:pPr lvl="0"/>
            <a:r>
              <a:rPr lang="en-US" sz="2800" dirty="0" smtClean="0">
                <a:solidFill>
                  <a:schemeClr val="bg1"/>
                </a:solidFill>
              </a:rPr>
              <a:t>7007 </a:t>
            </a:r>
            <a:r>
              <a:rPr lang="en-US" sz="2800" dirty="0" smtClean="0">
                <a:solidFill>
                  <a:schemeClr val="bg1"/>
                </a:solidFill>
              </a:rPr>
              <a:t>(4) </a:t>
            </a:r>
            <a:r>
              <a:rPr lang="en-US" sz="2800" dirty="0">
                <a:solidFill>
                  <a:schemeClr val="bg1"/>
                </a:solidFill>
              </a:rPr>
              <a:t>gram NFDD training </a:t>
            </a:r>
            <a:r>
              <a:rPr lang="en-US" sz="2800" dirty="0" smtClean="0">
                <a:solidFill>
                  <a:schemeClr val="bg1"/>
                </a:solidFill>
              </a:rPr>
              <a:t>reloads</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26</a:t>
            </a:r>
          </a:p>
          <a:p>
            <a:pPr marL="457200" indent="-457200">
              <a:buFont typeface="Arial" panose="020B0604020202020204" pitchFamily="34" charset="0"/>
              <a:buChar char="•"/>
            </a:pPr>
            <a:r>
              <a:rPr lang="en-US" sz="2800" dirty="0" smtClean="0">
                <a:solidFill>
                  <a:schemeClr val="bg1"/>
                </a:solidFill>
              </a:rPr>
              <a:t>Commonly </a:t>
            </a:r>
            <a:r>
              <a:rPr lang="en-US" sz="2800" dirty="0">
                <a:solidFill>
                  <a:schemeClr val="bg1"/>
                </a:solidFill>
              </a:rPr>
              <a:t>referred to as “flashbangs” are a single use device that that emits a loud bang and a very bright flash.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They </a:t>
            </a:r>
            <a:r>
              <a:rPr lang="en-US" sz="2800" dirty="0">
                <a:solidFill>
                  <a:schemeClr val="bg1"/>
                </a:solidFill>
              </a:rPr>
              <a:t>are designed to disorient and distract dangerous subjects by overwhelming their senses and provide a window of time, approximately 6-8 seconds, allowing officers to take control of dangerous or high-risk situations. </a:t>
            </a:r>
            <a:endParaRPr lang="en-US" sz="2800" dirty="0" smtClean="0">
              <a:solidFill>
                <a:schemeClr val="bg1"/>
              </a:solidFill>
            </a:endParaRPr>
          </a:p>
        </p:txBody>
      </p:sp>
      <p:sp>
        <p:nvSpPr>
          <p:cNvPr id="11" name="AutoShape 11"/>
          <p:cNvSpPr/>
          <p:nvPr/>
        </p:nvSpPr>
        <p:spPr>
          <a:xfrm>
            <a:off x="1028700" y="2019300"/>
            <a:ext cx="15544800" cy="0"/>
          </a:xfrm>
          <a:prstGeom prst="line">
            <a:avLst/>
          </a:prstGeom>
          <a:ln w="19050" cap="flat">
            <a:solidFill>
              <a:srgbClr val="FFFFFF"/>
            </a:solidFill>
            <a:prstDash val="solid"/>
            <a:headEnd type="none" w="sm" len="sm"/>
            <a:tailEnd type="none" w="sm" len="sm"/>
          </a:ln>
        </p:spPr>
      </p:sp>
      <p:sp>
        <p:nvSpPr>
          <p:cNvPr id="4" name="TextBox 3"/>
          <p:cNvSpPr txBox="1"/>
          <p:nvPr/>
        </p:nvSpPr>
        <p:spPr>
          <a:xfrm>
            <a:off x="9121346" y="2238971"/>
            <a:ext cx="7924800" cy="5970865"/>
          </a:xfrm>
          <a:prstGeom prst="rect">
            <a:avLst/>
          </a:prstGeom>
          <a:noFill/>
        </p:spPr>
        <p:txBody>
          <a:bodyPr wrap="square" rtlCol="0">
            <a:spAutoFit/>
          </a:bodyPr>
          <a:lstStyle/>
          <a:p>
            <a:endParaRPr lang="en-US" dirty="0">
              <a:solidFill>
                <a:schemeClr val="bg1"/>
              </a:solidFill>
            </a:endParaRPr>
          </a:p>
          <a:p>
            <a:r>
              <a:rPr lang="en-US" sz="2800" dirty="0" smtClean="0">
                <a:solidFill>
                  <a:srgbClr val="6CE5E8"/>
                </a:solidFill>
                <a:latin typeface="HK Grotesk Bold Bold"/>
              </a:rPr>
              <a:t>“Stinger </a:t>
            </a:r>
            <a:r>
              <a:rPr lang="en-US" sz="2800" dirty="0">
                <a:solidFill>
                  <a:srgbClr val="6CE5E8"/>
                </a:solidFill>
                <a:latin typeface="HK Grotesk Bold Bold"/>
              </a:rPr>
              <a:t>Grenades” </a:t>
            </a:r>
          </a:p>
          <a:p>
            <a:r>
              <a:rPr lang="en-US" sz="2800" dirty="0">
                <a:solidFill>
                  <a:schemeClr val="bg1"/>
                </a:solidFill>
              </a:rPr>
              <a:t>Quantity: 10</a:t>
            </a:r>
          </a:p>
          <a:p>
            <a:pPr marL="457200" indent="-457200">
              <a:buFont typeface="Arial" panose="020B0604020202020204" pitchFamily="34" charset="0"/>
              <a:buChar char="•"/>
            </a:pPr>
            <a:r>
              <a:rPr lang="en-US" sz="2800" dirty="0" smtClean="0">
                <a:solidFill>
                  <a:schemeClr val="bg1"/>
                </a:solidFill>
              </a:rPr>
              <a:t>Rubber </a:t>
            </a:r>
            <a:r>
              <a:rPr lang="en-US" sz="2800" dirty="0" smtClean="0">
                <a:solidFill>
                  <a:schemeClr val="bg1"/>
                </a:solidFill>
              </a:rPr>
              <a:t>ball containing a </a:t>
            </a:r>
            <a:r>
              <a:rPr lang="en-US" sz="2800" dirty="0">
                <a:solidFill>
                  <a:schemeClr val="bg1"/>
                </a:solidFill>
              </a:rPr>
              <a:t>small NFDD in addition to 60 .32 caliber rubber balls.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When </a:t>
            </a:r>
            <a:r>
              <a:rPr lang="en-US" sz="2800" dirty="0">
                <a:solidFill>
                  <a:schemeClr val="bg1"/>
                </a:solidFill>
              </a:rPr>
              <a:t>used, the grenade separates along its hemisphere and expels the balls while simultaneously giving a loud bang and bright flash.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These </a:t>
            </a:r>
            <a:r>
              <a:rPr lang="en-US" sz="2800" dirty="0">
                <a:solidFill>
                  <a:schemeClr val="bg1"/>
                </a:solidFill>
              </a:rPr>
              <a:t>are useful in riot situations, (a means to disperse groups of violent, armed or dangerous individuals) as well as providing a disorienting effect of the NFDD component to disorient and mitigate dangerous behavior. </a:t>
            </a:r>
          </a:p>
        </p:txBody>
      </p:sp>
    </p:spTree>
    <p:extLst>
      <p:ext uri="{BB962C8B-B14F-4D97-AF65-F5344CB8AC3E}">
        <p14:creationId xmlns:p14="http://schemas.microsoft.com/office/powerpoint/2010/main" val="2912820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smtClean="0">
                <a:solidFill>
                  <a:schemeClr val="bg1"/>
                </a:solidFill>
              </a:rPr>
              <a:t>Chemical Agents “Teargas”  </a:t>
            </a:r>
            <a:r>
              <a:rPr lang="en-US" sz="4000" dirty="0" smtClean="0">
                <a:solidFill>
                  <a:schemeClr val="bg1"/>
                </a:solidFill>
              </a:rPr>
              <a:t>(</a:t>
            </a:r>
            <a:r>
              <a:rPr lang="en-US" sz="4000" dirty="0">
                <a:solidFill>
                  <a:schemeClr val="bg1"/>
                </a:solidFill>
              </a:rPr>
              <a:t>Category </a:t>
            </a:r>
            <a:r>
              <a:rPr lang="en-US" sz="4000" dirty="0" smtClean="0">
                <a:solidFill>
                  <a:schemeClr val="bg1"/>
                </a:solidFill>
              </a:rPr>
              <a:t>12)</a:t>
            </a:r>
            <a:endParaRPr lang="en-US" sz="4000" dirty="0">
              <a:solidFill>
                <a:schemeClr val="bg1"/>
              </a:solidFill>
            </a:endParaRPr>
          </a:p>
        </p:txBody>
      </p:sp>
      <p:sp>
        <p:nvSpPr>
          <p:cNvPr id="3" name="TextBox 3"/>
          <p:cNvSpPr txBox="1"/>
          <p:nvPr/>
        </p:nvSpPr>
        <p:spPr>
          <a:xfrm>
            <a:off x="1143000" y="2607374"/>
            <a:ext cx="7124700" cy="5601533"/>
          </a:xfrm>
          <a:prstGeom prst="rect">
            <a:avLst/>
          </a:prstGeom>
        </p:spPr>
        <p:txBody>
          <a:bodyPr wrap="square" lIns="0" tIns="0" rIns="0" bIns="0" rtlCol="0" anchor="t">
            <a:spAutoFit/>
          </a:bodyPr>
          <a:lstStyle/>
          <a:p>
            <a:pPr lvl="0"/>
            <a:r>
              <a:rPr lang="en-US" sz="2800" dirty="0">
                <a:solidFill>
                  <a:srgbClr val="6CE5E8"/>
                </a:solidFill>
              </a:rPr>
              <a:t>1082 Riot Control CS Canister </a:t>
            </a:r>
          </a:p>
          <a:p>
            <a:pPr lvl="1"/>
            <a:r>
              <a:rPr lang="en-US" sz="2400" dirty="0" smtClean="0">
                <a:solidFill>
                  <a:schemeClr val="bg1"/>
                </a:solidFill>
              </a:rPr>
              <a:t>Quantity: 12</a:t>
            </a:r>
          </a:p>
          <a:p>
            <a:r>
              <a:rPr lang="en-US" sz="2800" dirty="0" smtClean="0">
                <a:solidFill>
                  <a:srgbClr val="6CE5E8"/>
                </a:solidFill>
              </a:rPr>
              <a:t>1032 </a:t>
            </a:r>
            <a:r>
              <a:rPr lang="en-US" sz="2800" dirty="0">
                <a:solidFill>
                  <a:srgbClr val="6CE5E8"/>
                </a:solidFill>
              </a:rPr>
              <a:t>Tri-Chamber Flameless CS Canister</a:t>
            </a:r>
          </a:p>
          <a:p>
            <a:pPr lvl="1"/>
            <a:r>
              <a:rPr lang="en-US" sz="2400" dirty="0" smtClean="0">
                <a:solidFill>
                  <a:schemeClr val="bg1"/>
                </a:solidFill>
              </a:rPr>
              <a:t>Quantity: 14</a:t>
            </a:r>
          </a:p>
          <a:p>
            <a:pPr lvl="0"/>
            <a:r>
              <a:rPr lang="en-US" sz="2800" dirty="0" smtClean="0">
                <a:solidFill>
                  <a:srgbClr val="6CE5E8"/>
                </a:solidFill>
              </a:rPr>
              <a:t>5230B </a:t>
            </a:r>
            <a:r>
              <a:rPr lang="en-US" sz="2800" dirty="0">
                <a:solidFill>
                  <a:srgbClr val="6CE5E8"/>
                </a:solidFill>
              </a:rPr>
              <a:t>Baffled </a:t>
            </a:r>
            <a:r>
              <a:rPr lang="en-US" sz="2800" dirty="0" err="1">
                <a:solidFill>
                  <a:srgbClr val="6CE5E8"/>
                </a:solidFill>
              </a:rPr>
              <a:t>Launchable</a:t>
            </a:r>
            <a:r>
              <a:rPr lang="en-US" sz="2800" dirty="0">
                <a:solidFill>
                  <a:srgbClr val="6CE5E8"/>
                </a:solidFill>
              </a:rPr>
              <a:t> CS </a:t>
            </a:r>
            <a:r>
              <a:rPr lang="en-US" sz="2800" dirty="0" smtClean="0">
                <a:solidFill>
                  <a:srgbClr val="6CE5E8"/>
                </a:solidFill>
              </a:rPr>
              <a:t>Canister</a:t>
            </a:r>
            <a:endParaRPr lang="en-US" sz="2800" dirty="0">
              <a:solidFill>
                <a:srgbClr val="6CE5E8"/>
              </a:solidFill>
            </a:endParaRPr>
          </a:p>
          <a:p>
            <a:pPr lvl="1"/>
            <a:r>
              <a:rPr lang="en-US" sz="2400" dirty="0" smtClean="0">
                <a:solidFill>
                  <a:schemeClr val="bg1"/>
                </a:solidFill>
              </a:rPr>
              <a:t>Quantity: 10</a:t>
            </a:r>
          </a:p>
          <a:p>
            <a:r>
              <a:rPr lang="en-US" sz="2800" dirty="0" smtClean="0">
                <a:solidFill>
                  <a:srgbClr val="6CE5E8"/>
                </a:solidFill>
              </a:rPr>
              <a:t>1026 </a:t>
            </a:r>
            <a:r>
              <a:rPr lang="en-US" sz="2800" dirty="0">
                <a:solidFill>
                  <a:srgbClr val="6CE5E8"/>
                </a:solidFill>
              </a:rPr>
              <a:t>Triple Chaser </a:t>
            </a:r>
            <a:r>
              <a:rPr lang="en-US" sz="2800" dirty="0" smtClean="0">
                <a:solidFill>
                  <a:srgbClr val="6CE5E8"/>
                </a:solidFill>
              </a:rPr>
              <a:t>Separating </a:t>
            </a:r>
            <a:r>
              <a:rPr lang="en-US" sz="2800" dirty="0">
                <a:solidFill>
                  <a:srgbClr val="6CE5E8"/>
                </a:solidFill>
              </a:rPr>
              <a:t>C</a:t>
            </a:r>
            <a:r>
              <a:rPr lang="en-US" sz="2800" dirty="0" smtClean="0">
                <a:solidFill>
                  <a:srgbClr val="6CE5E8"/>
                </a:solidFill>
              </a:rPr>
              <a:t>anister</a:t>
            </a:r>
            <a:endParaRPr lang="en-US" sz="2800" dirty="0">
              <a:solidFill>
                <a:srgbClr val="6CE5E8"/>
              </a:solidFill>
            </a:endParaRPr>
          </a:p>
          <a:p>
            <a:pPr lvl="1"/>
            <a:r>
              <a:rPr lang="en-US" sz="2400" dirty="0" smtClean="0">
                <a:solidFill>
                  <a:schemeClr val="bg1"/>
                </a:solidFill>
              </a:rPr>
              <a:t>Quantity: 20</a:t>
            </a:r>
          </a:p>
          <a:p>
            <a:r>
              <a:rPr lang="en-US" sz="2800" dirty="0" smtClean="0">
                <a:solidFill>
                  <a:srgbClr val="6CE5E8"/>
                </a:solidFill>
              </a:rPr>
              <a:t>56854 </a:t>
            </a:r>
            <a:r>
              <a:rPr lang="en-US" sz="2800" dirty="0">
                <a:solidFill>
                  <a:srgbClr val="6CE5E8"/>
                </a:solidFill>
              </a:rPr>
              <a:t>Aerosol OC Fogger </a:t>
            </a:r>
          </a:p>
          <a:p>
            <a:pPr lvl="1"/>
            <a:r>
              <a:rPr lang="en-US" sz="2400" dirty="0" smtClean="0">
                <a:solidFill>
                  <a:schemeClr val="bg1"/>
                </a:solidFill>
              </a:rPr>
              <a:t>Quantity: 4</a:t>
            </a:r>
          </a:p>
          <a:p>
            <a:pPr lvl="0"/>
            <a:r>
              <a:rPr lang="en-US" sz="2800" dirty="0" smtClean="0">
                <a:solidFill>
                  <a:srgbClr val="6CE5E8"/>
                </a:solidFill>
              </a:rPr>
              <a:t>2262 </a:t>
            </a:r>
            <a:r>
              <a:rPr lang="en-US" sz="2800" dirty="0">
                <a:solidFill>
                  <a:srgbClr val="6CE5E8"/>
                </a:solidFill>
              </a:rPr>
              <a:t>40mm CS Liquid Ferret </a:t>
            </a:r>
            <a:r>
              <a:rPr lang="en-US" sz="2800" dirty="0" smtClean="0">
                <a:solidFill>
                  <a:srgbClr val="6CE5E8"/>
                </a:solidFill>
              </a:rPr>
              <a:t>Projectile</a:t>
            </a:r>
            <a:endParaRPr lang="en-US" sz="2800" dirty="0">
              <a:solidFill>
                <a:srgbClr val="6CE5E8"/>
              </a:solidFill>
            </a:endParaRPr>
          </a:p>
          <a:p>
            <a:pPr lvl="1"/>
            <a:r>
              <a:rPr lang="en-US" sz="2400" dirty="0" smtClean="0">
                <a:solidFill>
                  <a:schemeClr val="bg1"/>
                </a:solidFill>
              </a:rPr>
              <a:t>Quantity: 44</a:t>
            </a:r>
          </a:p>
          <a:p>
            <a:r>
              <a:rPr lang="en-US" sz="2800" dirty="0" smtClean="0">
                <a:solidFill>
                  <a:srgbClr val="6CE5E8"/>
                </a:solidFill>
              </a:rPr>
              <a:t>2260 </a:t>
            </a:r>
            <a:r>
              <a:rPr lang="en-US" sz="2800" dirty="0">
                <a:solidFill>
                  <a:srgbClr val="6CE5E8"/>
                </a:solidFill>
              </a:rPr>
              <a:t>40mm OC Liquid Ferret </a:t>
            </a:r>
            <a:r>
              <a:rPr lang="en-US" sz="2800" dirty="0" smtClean="0">
                <a:solidFill>
                  <a:srgbClr val="6CE5E8"/>
                </a:solidFill>
              </a:rPr>
              <a:t>Projectile</a:t>
            </a:r>
            <a:endParaRPr lang="en-US" sz="2800" dirty="0">
              <a:solidFill>
                <a:srgbClr val="6CE5E8"/>
              </a:solidFill>
            </a:endParaRPr>
          </a:p>
          <a:p>
            <a:pPr lvl="1"/>
            <a:r>
              <a:rPr lang="en-US" sz="2400" dirty="0" smtClean="0">
                <a:solidFill>
                  <a:schemeClr val="bg1"/>
                </a:solidFill>
              </a:rPr>
              <a:t>Quantity: </a:t>
            </a:r>
            <a:r>
              <a:rPr lang="en-US" sz="2400" dirty="0" smtClean="0">
                <a:solidFill>
                  <a:schemeClr val="bg1"/>
                </a:solidFill>
              </a:rPr>
              <a:t>10</a:t>
            </a:r>
            <a:endParaRPr lang="en-US" sz="2400" dirty="0" smtClean="0">
              <a:solidFill>
                <a:schemeClr val="bg1"/>
              </a:solidFill>
            </a:endParaRPr>
          </a:p>
        </p:txBody>
      </p:sp>
      <p:sp>
        <p:nvSpPr>
          <p:cNvPr id="11" name="AutoShape 11"/>
          <p:cNvSpPr/>
          <p:nvPr/>
        </p:nvSpPr>
        <p:spPr>
          <a:xfrm>
            <a:off x="1020494" y="1845082"/>
            <a:ext cx="15544800" cy="152400"/>
          </a:xfrm>
          <a:prstGeom prst="line">
            <a:avLst/>
          </a:prstGeom>
          <a:ln w="19050" cap="flat">
            <a:solidFill>
              <a:srgbClr val="FFFFFF"/>
            </a:solidFill>
            <a:prstDash val="solid"/>
            <a:headEnd type="none" w="sm" len="sm"/>
            <a:tailEnd type="none" w="sm" len="sm"/>
          </a:ln>
        </p:spPr>
      </p:sp>
      <p:sp>
        <p:nvSpPr>
          <p:cNvPr id="5" name="TextBox 4"/>
          <p:cNvSpPr txBox="1"/>
          <p:nvPr/>
        </p:nvSpPr>
        <p:spPr>
          <a:xfrm>
            <a:off x="8115300" y="2607374"/>
            <a:ext cx="8458200"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The Santa Cruz police department uses chemical agents, commonly referred to as “teargas” as less-lethal tools, to disperse rioting subjects and on barricaded suspects.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 </a:t>
            </a:r>
            <a:r>
              <a:rPr lang="en-US" sz="2800" dirty="0">
                <a:solidFill>
                  <a:schemeClr val="bg1"/>
                </a:solidFill>
              </a:rPr>
              <a:t>two agents the department uses are CS (2-chlorobenzylidene </a:t>
            </a:r>
            <a:r>
              <a:rPr lang="en-US" sz="2800" dirty="0" err="1">
                <a:solidFill>
                  <a:schemeClr val="bg1"/>
                </a:solidFill>
              </a:rPr>
              <a:t>malononitrile</a:t>
            </a:r>
            <a:r>
              <a:rPr lang="en-US" sz="2800" dirty="0">
                <a:solidFill>
                  <a:schemeClr val="bg1"/>
                </a:solidFill>
              </a:rPr>
              <a:t>) and OC (Oleoresin Capsicum). CS is an irritating agent and a lachrymator; it irritates the eyes and causes tearing. It also irritates the respiratory system causing coughing. These reactions are temporary and subside rather quickly especially if the subjects remove themselves from the area where the chemical agent has been deployed. </a:t>
            </a:r>
            <a:r>
              <a:rPr lang="en-US" sz="2800" dirty="0" smtClean="0">
                <a:solidFill>
                  <a:schemeClr val="bg1"/>
                </a:solidFill>
              </a:rPr>
              <a:t>These </a:t>
            </a:r>
            <a:r>
              <a:rPr lang="en-US" sz="2800" dirty="0">
                <a:solidFill>
                  <a:schemeClr val="bg1"/>
                </a:solidFill>
              </a:rPr>
              <a:t>symptoms generally subside within an hour or less of exposure.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OC </a:t>
            </a:r>
            <a:r>
              <a:rPr lang="en-US" sz="2800" dirty="0">
                <a:solidFill>
                  <a:schemeClr val="bg1"/>
                </a:solidFill>
              </a:rPr>
              <a:t>is legal for civilians to possess in certain quantities.</a:t>
            </a:r>
          </a:p>
        </p:txBody>
      </p:sp>
    </p:spTree>
    <p:extLst>
      <p:ext uri="{BB962C8B-B14F-4D97-AF65-F5344CB8AC3E}">
        <p14:creationId xmlns:p14="http://schemas.microsoft.com/office/powerpoint/2010/main" val="367980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err="1" smtClean="0">
                <a:solidFill>
                  <a:schemeClr val="bg1"/>
                </a:solidFill>
              </a:rPr>
              <a:t>Pepperballs</a:t>
            </a:r>
            <a:r>
              <a:rPr lang="en-US" sz="6000" dirty="0" smtClean="0">
                <a:solidFill>
                  <a:schemeClr val="bg1"/>
                </a:solidFill>
              </a:rPr>
              <a:t> </a:t>
            </a:r>
            <a:r>
              <a:rPr lang="en-US" sz="4000" dirty="0" smtClean="0">
                <a:solidFill>
                  <a:schemeClr val="bg1"/>
                </a:solidFill>
              </a:rPr>
              <a:t>(Category 12)</a:t>
            </a:r>
            <a:endParaRPr lang="en-US" sz="4000" dirty="0">
              <a:solidFill>
                <a:schemeClr val="bg1"/>
              </a:solidFill>
            </a:endParaRPr>
          </a:p>
        </p:txBody>
      </p:sp>
      <p:sp>
        <p:nvSpPr>
          <p:cNvPr id="3" name="TextBox 3"/>
          <p:cNvSpPr txBox="1"/>
          <p:nvPr/>
        </p:nvSpPr>
        <p:spPr>
          <a:xfrm>
            <a:off x="1041595" y="2324100"/>
            <a:ext cx="7124700" cy="7325082"/>
          </a:xfrm>
          <a:prstGeom prst="rect">
            <a:avLst/>
          </a:prstGeom>
        </p:spPr>
        <p:txBody>
          <a:bodyPr wrap="square" lIns="0" tIns="0" rIns="0" bIns="0" rtlCol="0" anchor="t">
            <a:spAutoFit/>
          </a:bodyPr>
          <a:lstStyle/>
          <a:p>
            <a:r>
              <a:rPr lang="en-US" sz="2800" dirty="0" err="1">
                <a:solidFill>
                  <a:srgbClr val="6CE5E8"/>
                </a:solidFill>
              </a:rPr>
              <a:t>Pepperball</a:t>
            </a:r>
            <a:r>
              <a:rPr lang="en-US" sz="2800" dirty="0">
                <a:solidFill>
                  <a:srgbClr val="6CE5E8"/>
                </a:solidFill>
              </a:rPr>
              <a:t> Guns:</a:t>
            </a:r>
          </a:p>
          <a:p>
            <a:r>
              <a:rPr lang="en-US" sz="2400" dirty="0" smtClean="0">
                <a:solidFill>
                  <a:schemeClr val="bg1"/>
                </a:solidFill>
              </a:rPr>
              <a:t>Quantity 4</a:t>
            </a:r>
          </a:p>
          <a:p>
            <a:endParaRPr lang="en-US" sz="2400" dirty="0">
              <a:solidFill>
                <a:schemeClr val="bg1"/>
              </a:solidFill>
            </a:endParaRPr>
          </a:p>
          <a:p>
            <a:r>
              <a:rPr lang="en-US" sz="2400" dirty="0" smtClean="0">
                <a:solidFill>
                  <a:schemeClr val="bg1"/>
                </a:solidFill>
              </a:rPr>
              <a:t>The intention of </a:t>
            </a:r>
            <a:r>
              <a:rPr lang="en-US" sz="2400" dirty="0" err="1" smtClean="0">
                <a:solidFill>
                  <a:schemeClr val="bg1"/>
                </a:solidFill>
              </a:rPr>
              <a:t>Pepperballs</a:t>
            </a:r>
            <a:r>
              <a:rPr lang="en-US" sz="2400" dirty="0" smtClean="0">
                <a:solidFill>
                  <a:schemeClr val="bg1"/>
                </a:solidFill>
              </a:rPr>
              <a:t> is to </a:t>
            </a:r>
            <a:r>
              <a:rPr lang="en-US" sz="2400" dirty="0">
                <a:solidFill>
                  <a:schemeClr val="bg1"/>
                </a:solidFill>
              </a:rPr>
              <a:t>limit escalating </a:t>
            </a:r>
            <a:r>
              <a:rPr lang="en-US" sz="2400" dirty="0" smtClean="0">
                <a:solidFill>
                  <a:schemeClr val="bg1"/>
                </a:solidFill>
              </a:rPr>
              <a:t>such as with self </a:t>
            </a:r>
            <a:r>
              <a:rPr lang="en-US" sz="2400" dirty="0">
                <a:solidFill>
                  <a:schemeClr val="bg1"/>
                </a:solidFill>
              </a:rPr>
              <a:t>destructive, dangerous or combative </a:t>
            </a:r>
            <a:r>
              <a:rPr lang="en-US" sz="2400" dirty="0" smtClean="0">
                <a:solidFill>
                  <a:schemeClr val="bg1"/>
                </a:solidFill>
              </a:rPr>
              <a:t>individuals, riot </a:t>
            </a:r>
            <a:r>
              <a:rPr lang="en-US" sz="2400" dirty="0">
                <a:solidFill>
                  <a:schemeClr val="bg1"/>
                </a:solidFill>
              </a:rPr>
              <a:t>or crowd control situations or other violent civil unrest.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Pepper </a:t>
            </a:r>
            <a:r>
              <a:rPr lang="en-US" sz="2400" dirty="0">
                <a:solidFill>
                  <a:schemeClr val="bg1"/>
                </a:solidFill>
              </a:rPr>
              <a:t>B</a:t>
            </a:r>
            <a:r>
              <a:rPr lang="en-US" sz="2400" dirty="0" smtClean="0">
                <a:solidFill>
                  <a:schemeClr val="bg1"/>
                </a:solidFill>
              </a:rPr>
              <a:t>all </a:t>
            </a:r>
            <a:r>
              <a:rPr lang="en-US" sz="2400" dirty="0">
                <a:solidFill>
                  <a:schemeClr val="bg1"/>
                </a:solidFill>
              </a:rPr>
              <a:t>guns are a compressed air powered launcher, almost identical in manufacture to a common paintball gun. It fires .68 caliber plastic balls that contain an irritant powder.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Pepper </a:t>
            </a:r>
            <a:r>
              <a:rPr lang="en-US" sz="2400" dirty="0">
                <a:solidFill>
                  <a:schemeClr val="bg1"/>
                </a:solidFill>
              </a:rPr>
              <a:t>Balls are a .68 caliber projectile. They are a plastic shell that contains an irritant powder that consists of PAVA, a pepper derivative. This powder causes a burning sensation and involuntary eye closure when coupled with the impact of the </a:t>
            </a:r>
            <a:r>
              <a:rPr lang="en-US" sz="2400" dirty="0" smtClean="0">
                <a:solidFill>
                  <a:schemeClr val="bg1"/>
                </a:solidFill>
              </a:rPr>
              <a:t>projectile.</a:t>
            </a:r>
          </a:p>
          <a:p>
            <a:endParaRPr lang="en-US" sz="2000" dirty="0">
              <a:solidFill>
                <a:schemeClr val="bg1"/>
              </a:solidFill>
            </a:endParaRPr>
          </a:p>
          <a:p>
            <a:pPr lvl="0"/>
            <a:endParaRPr lang="en-US" sz="2000" dirty="0">
              <a:solidFill>
                <a:schemeClr val="bg1"/>
              </a:solidFill>
            </a:endParaRPr>
          </a:p>
        </p:txBody>
      </p:sp>
      <p:sp>
        <p:nvSpPr>
          <p:cNvPr id="11" name="AutoShape 11"/>
          <p:cNvSpPr/>
          <p:nvPr/>
        </p:nvSpPr>
        <p:spPr>
          <a:xfrm>
            <a:off x="1028700" y="1916455"/>
            <a:ext cx="7200900" cy="26645"/>
          </a:xfrm>
          <a:prstGeom prst="line">
            <a:avLst/>
          </a:prstGeom>
          <a:ln w="19050" cap="flat">
            <a:solidFill>
              <a:srgbClr val="FFFFFF"/>
            </a:solidFill>
            <a:prstDash val="solid"/>
            <a:headEnd type="none" w="sm" len="sm"/>
            <a:tailEnd type="none" w="sm" len="sm"/>
          </a:ln>
        </p:spPr>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70" t="26530" r="2070" b="-646"/>
          <a:stretch/>
        </p:blipFill>
        <p:spPr>
          <a:xfrm>
            <a:off x="9677400" y="-31837"/>
            <a:ext cx="17933939" cy="10630422"/>
          </a:xfrm>
          <a:prstGeom prst="rect">
            <a:avLst/>
          </a:prstGeom>
        </p:spPr>
      </p:pic>
    </p:spTree>
    <p:extLst>
      <p:ext uri="{BB962C8B-B14F-4D97-AF65-F5344CB8AC3E}">
        <p14:creationId xmlns:p14="http://schemas.microsoft.com/office/powerpoint/2010/main" val="281449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1" y="876300"/>
            <a:ext cx="7124700" cy="1846659"/>
          </a:xfrm>
          <a:prstGeom prst="rect">
            <a:avLst/>
          </a:prstGeom>
        </p:spPr>
        <p:txBody>
          <a:bodyPr wrap="square" lIns="0" tIns="0" rIns="0" bIns="0" rtlCol="0" anchor="t">
            <a:spAutoFit/>
          </a:bodyPr>
          <a:lstStyle/>
          <a:p>
            <a:pPr lvl="0"/>
            <a:r>
              <a:rPr lang="en-US" sz="6000" dirty="0" smtClean="0">
                <a:solidFill>
                  <a:schemeClr val="bg1"/>
                </a:solidFill>
              </a:rPr>
              <a:t>Long Range Acoustic Device </a:t>
            </a:r>
            <a:r>
              <a:rPr lang="en-US" sz="4000" dirty="0" smtClean="0">
                <a:solidFill>
                  <a:schemeClr val="bg1"/>
                </a:solidFill>
              </a:rPr>
              <a:t>(Category 13)</a:t>
            </a:r>
            <a:endParaRPr lang="en-US" sz="4000" dirty="0">
              <a:solidFill>
                <a:schemeClr val="bg1"/>
              </a:solidFill>
            </a:endParaRPr>
          </a:p>
        </p:txBody>
      </p:sp>
      <p:sp>
        <p:nvSpPr>
          <p:cNvPr id="3" name="TextBox 3"/>
          <p:cNvSpPr txBox="1"/>
          <p:nvPr/>
        </p:nvSpPr>
        <p:spPr>
          <a:xfrm>
            <a:off x="1070976" y="3238500"/>
            <a:ext cx="7124700" cy="6524863"/>
          </a:xfrm>
          <a:prstGeom prst="rect">
            <a:avLst/>
          </a:prstGeom>
        </p:spPr>
        <p:txBody>
          <a:bodyPr wrap="square" lIns="0" tIns="0" rIns="0" bIns="0" rtlCol="0" anchor="t">
            <a:spAutoFit/>
          </a:bodyPr>
          <a:lstStyle/>
          <a:p>
            <a:r>
              <a:rPr lang="en-US" sz="2400" dirty="0">
                <a:solidFill>
                  <a:srgbClr val="6CE5E8"/>
                </a:solidFill>
              </a:rPr>
              <a:t>GENASYS Inc. LRAD-100X</a:t>
            </a:r>
          </a:p>
          <a:p>
            <a:endParaRPr lang="en-US" sz="2400" dirty="0" smtClean="0">
              <a:solidFill>
                <a:schemeClr val="bg1"/>
              </a:solidFill>
            </a:endParaRPr>
          </a:p>
          <a:p>
            <a:r>
              <a:rPr lang="en-US" sz="2400" dirty="0" smtClean="0">
                <a:solidFill>
                  <a:schemeClr val="bg1"/>
                </a:solidFill>
              </a:rPr>
              <a:t>This </a:t>
            </a:r>
            <a:r>
              <a:rPr lang="en-US" sz="2400" dirty="0">
                <a:solidFill>
                  <a:schemeClr val="bg1"/>
                </a:solidFill>
              </a:rPr>
              <a:t>device is a self-contained, lightweight, battery operated hailer that communicates with great intelligibility up to 600 meters. It emits acoustic sound pressure levels up to 140db. </a:t>
            </a:r>
          </a:p>
          <a:p>
            <a:pPr marL="342900" indent="-342900">
              <a:buFont typeface="Arial" panose="020B0604020202020204" pitchFamily="34" charset="0"/>
              <a:buChar char="•"/>
            </a:pPr>
            <a:r>
              <a:rPr lang="en-US" sz="2400" dirty="0" smtClean="0">
                <a:solidFill>
                  <a:schemeClr val="bg1"/>
                </a:solidFill>
              </a:rPr>
              <a:t>Used as </a:t>
            </a:r>
            <a:r>
              <a:rPr lang="en-US" sz="2400" dirty="0">
                <a:solidFill>
                  <a:schemeClr val="bg1"/>
                </a:solidFill>
              </a:rPr>
              <a:t>a notification/communication system during critical incidents, where the user is conveying a message to a person or persons. </a:t>
            </a: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Used during </a:t>
            </a:r>
            <a:r>
              <a:rPr lang="en-US" sz="2400" dirty="0">
                <a:solidFill>
                  <a:schemeClr val="bg1"/>
                </a:solidFill>
              </a:rPr>
              <a:t>violent or riotous situations as a means to advise participants that they are involved in legally prohibited </a:t>
            </a:r>
            <a:r>
              <a:rPr lang="en-US" sz="2400" dirty="0" smtClean="0">
                <a:solidFill>
                  <a:schemeClr val="bg1"/>
                </a:solidFill>
              </a:rPr>
              <a:t>activities</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Broadcasts alert </a:t>
            </a:r>
            <a:r>
              <a:rPr lang="en-US" sz="2400" dirty="0">
                <a:solidFill>
                  <a:schemeClr val="bg1"/>
                </a:solidFill>
              </a:rPr>
              <a:t>tones in a directed manner at persons involved in riotous or destructive behavior as a means of dispersing the crowd and stopping the </a:t>
            </a:r>
            <a:r>
              <a:rPr lang="en-US" sz="2400" dirty="0" smtClean="0">
                <a:solidFill>
                  <a:schemeClr val="bg1"/>
                </a:solidFill>
              </a:rPr>
              <a:t>behavior</a:t>
            </a:r>
            <a:endParaRPr lang="en-US" sz="2400" dirty="0">
              <a:solidFill>
                <a:schemeClr val="bg1"/>
              </a:solidFill>
            </a:endParaRPr>
          </a:p>
          <a:p>
            <a:endParaRPr lang="en-US" sz="2400" dirty="0" smtClean="0">
              <a:solidFill>
                <a:schemeClr val="bg1"/>
              </a:solidFill>
            </a:endParaRPr>
          </a:p>
          <a:p>
            <a:endParaRPr lang="en-US" sz="2000" dirty="0">
              <a:solidFill>
                <a:schemeClr val="bg1"/>
              </a:solidFill>
            </a:endParaRPr>
          </a:p>
          <a:p>
            <a:pPr lvl="0"/>
            <a:endParaRPr lang="en-US" sz="2000" dirty="0">
              <a:solidFill>
                <a:schemeClr val="bg1"/>
              </a:solidFill>
            </a:endParaRPr>
          </a:p>
        </p:txBody>
      </p:sp>
      <p:sp>
        <p:nvSpPr>
          <p:cNvPr id="11" name="AutoShape 11"/>
          <p:cNvSpPr/>
          <p:nvPr/>
        </p:nvSpPr>
        <p:spPr>
          <a:xfrm>
            <a:off x="1032876" y="2857500"/>
            <a:ext cx="7200900" cy="26645"/>
          </a:xfrm>
          <a:prstGeom prst="line">
            <a:avLst/>
          </a:prstGeom>
          <a:ln w="19050" cap="flat">
            <a:solidFill>
              <a:srgbClr val="FFFFFF"/>
            </a:solidFill>
            <a:prstDash val="solid"/>
            <a:headEnd type="none" w="sm" len="sm"/>
            <a:tailEnd type="none" w="sm" len="sm"/>
          </a:ln>
        </p:spPr>
      </p:sp>
      <p:pic>
        <p:nvPicPr>
          <p:cNvPr id="5" name="Picture 4"/>
          <p:cNvPicPr>
            <a:picLocks noChangeAspect="1"/>
          </p:cNvPicPr>
          <p:nvPr/>
        </p:nvPicPr>
        <p:blipFill rotWithShape="1">
          <a:blip r:embed="rId2"/>
          <a:srcRect l="7407"/>
          <a:stretch/>
        </p:blipFill>
        <p:spPr>
          <a:xfrm>
            <a:off x="9753600" y="0"/>
            <a:ext cx="9525000" cy="10287000"/>
          </a:xfrm>
          <a:prstGeom prst="rect">
            <a:avLst/>
          </a:prstGeom>
        </p:spPr>
      </p:pic>
    </p:spTree>
    <p:extLst>
      <p:ext uri="{BB962C8B-B14F-4D97-AF65-F5344CB8AC3E}">
        <p14:creationId xmlns:p14="http://schemas.microsoft.com/office/powerpoint/2010/main" val="2304127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9410699" cy="923330"/>
          </a:xfrm>
          <a:prstGeom prst="rect">
            <a:avLst/>
          </a:prstGeom>
        </p:spPr>
        <p:txBody>
          <a:bodyPr wrap="square" lIns="0" tIns="0" rIns="0" bIns="0" rtlCol="0" anchor="t">
            <a:spAutoFit/>
          </a:bodyPr>
          <a:lstStyle/>
          <a:p>
            <a:pPr lvl="0"/>
            <a:r>
              <a:rPr lang="en-US" sz="6000" dirty="0" smtClean="0">
                <a:solidFill>
                  <a:schemeClr val="bg1"/>
                </a:solidFill>
              </a:rPr>
              <a:t>40mm Projectiles </a:t>
            </a:r>
            <a:r>
              <a:rPr lang="en-US" sz="4000" dirty="0" smtClean="0">
                <a:solidFill>
                  <a:schemeClr val="bg1"/>
                </a:solidFill>
              </a:rPr>
              <a:t>(Category 14)</a:t>
            </a:r>
            <a:endParaRPr lang="en-US" sz="4000" dirty="0">
              <a:solidFill>
                <a:schemeClr val="bg1"/>
              </a:solidFill>
            </a:endParaRPr>
          </a:p>
        </p:txBody>
      </p:sp>
      <p:sp>
        <p:nvSpPr>
          <p:cNvPr id="3" name="TextBox 3"/>
          <p:cNvSpPr txBox="1"/>
          <p:nvPr/>
        </p:nvSpPr>
        <p:spPr>
          <a:xfrm>
            <a:off x="1055473" y="2324100"/>
            <a:ext cx="7538651" cy="6278642"/>
          </a:xfrm>
          <a:prstGeom prst="rect">
            <a:avLst/>
          </a:prstGeom>
        </p:spPr>
        <p:txBody>
          <a:bodyPr wrap="square" lIns="0" tIns="0" rIns="0" bIns="0" rtlCol="0" anchor="t">
            <a:spAutoFit/>
          </a:bodyPr>
          <a:lstStyle/>
          <a:p>
            <a:r>
              <a:rPr lang="en-US" sz="2400" dirty="0" smtClean="0">
                <a:solidFill>
                  <a:srgbClr val="6CE5E8"/>
                </a:solidFill>
              </a:rPr>
              <a:t>40mm Projectile </a:t>
            </a:r>
            <a:r>
              <a:rPr lang="en-US" sz="2400" dirty="0" smtClean="0">
                <a:solidFill>
                  <a:srgbClr val="6CE5E8"/>
                </a:solidFill>
              </a:rPr>
              <a:t>Launchers</a:t>
            </a:r>
          </a:p>
          <a:p>
            <a:endParaRPr lang="en-US" sz="2400" dirty="0">
              <a:solidFill>
                <a:schemeClr val="bg1"/>
              </a:solidFill>
            </a:endParaRPr>
          </a:p>
          <a:p>
            <a:pPr lvl="0"/>
            <a:r>
              <a:rPr lang="en-US" sz="2400" dirty="0">
                <a:solidFill>
                  <a:schemeClr val="bg1"/>
                </a:solidFill>
              </a:rPr>
              <a:t>Defense Technologies DT1325 40mm-single barrel </a:t>
            </a:r>
            <a:r>
              <a:rPr lang="en-US" sz="2400" dirty="0" smtClean="0">
                <a:solidFill>
                  <a:schemeClr val="bg1"/>
                </a:solidFill>
              </a:rPr>
              <a:t>launchers</a:t>
            </a:r>
          </a:p>
          <a:p>
            <a:pPr lvl="1"/>
            <a:r>
              <a:rPr lang="en-US" sz="2400" dirty="0" smtClean="0">
                <a:solidFill>
                  <a:schemeClr val="bg1"/>
                </a:solidFill>
              </a:rPr>
              <a:t>Quantity: 14</a:t>
            </a:r>
          </a:p>
          <a:p>
            <a:pPr lvl="0"/>
            <a:r>
              <a:rPr lang="en-US" sz="2400" dirty="0" smtClean="0">
                <a:solidFill>
                  <a:schemeClr val="bg1"/>
                </a:solidFill>
              </a:rPr>
              <a:t>Lewis </a:t>
            </a:r>
            <a:r>
              <a:rPr lang="en-US" sz="2400" dirty="0">
                <a:solidFill>
                  <a:schemeClr val="bg1"/>
                </a:solidFill>
              </a:rPr>
              <a:t>Machine and Tool </a:t>
            </a:r>
            <a:r>
              <a:rPr lang="en-US" sz="2400" dirty="0" smtClean="0">
                <a:solidFill>
                  <a:schemeClr val="bg1"/>
                </a:solidFill>
              </a:rPr>
              <a:t>1425 </a:t>
            </a:r>
            <a:r>
              <a:rPr lang="en-US" sz="2400" dirty="0">
                <a:solidFill>
                  <a:schemeClr val="bg1"/>
                </a:solidFill>
              </a:rPr>
              <a:t>40mm single </a:t>
            </a:r>
            <a:r>
              <a:rPr lang="en-US" sz="2400" dirty="0" smtClean="0">
                <a:solidFill>
                  <a:schemeClr val="bg1"/>
                </a:solidFill>
              </a:rPr>
              <a:t>barrel launchers</a:t>
            </a:r>
          </a:p>
          <a:p>
            <a:pPr lvl="1"/>
            <a:r>
              <a:rPr lang="en-US" sz="2400" dirty="0" smtClean="0">
                <a:solidFill>
                  <a:schemeClr val="bg1"/>
                </a:solidFill>
              </a:rPr>
              <a:t>Quantity: </a:t>
            </a:r>
            <a:r>
              <a:rPr lang="en-US" sz="2400" dirty="0" smtClean="0">
                <a:solidFill>
                  <a:schemeClr val="bg1"/>
                </a:solidFill>
              </a:rPr>
              <a:t>15</a:t>
            </a:r>
          </a:p>
          <a:p>
            <a:r>
              <a:rPr lang="en-US" sz="2400" dirty="0" smtClean="0">
                <a:solidFill>
                  <a:schemeClr val="bg1"/>
                </a:solidFill>
              </a:rPr>
              <a:t>Lewis </a:t>
            </a:r>
            <a:r>
              <a:rPr lang="en-US" sz="2400" dirty="0">
                <a:solidFill>
                  <a:schemeClr val="bg1"/>
                </a:solidFill>
              </a:rPr>
              <a:t>Machine and Tool </a:t>
            </a:r>
            <a:r>
              <a:rPr lang="en-US" sz="2400" dirty="0" smtClean="0">
                <a:solidFill>
                  <a:schemeClr val="bg1"/>
                </a:solidFill>
              </a:rPr>
              <a:t>1440 </a:t>
            </a:r>
            <a:r>
              <a:rPr lang="en-US" sz="2400" dirty="0">
                <a:solidFill>
                  <a:schemeClr val="bg1"/>
                </a:solidFill>
              </a:rPr>
              <a:t>40mm 4 shot multi </a:t>
            </a:r>
            <a:r>
              <a:rPr lang="en-US" sz="2400" dirty="0" smtClean="0">
                <a:solidFill>
                  <a:schemeClr val="bg1"/>
                </a:solidFill>
              </a:rPr>
              <a:t>launchers</a:t>
            </a:r>
          </a:p>
          <a:p>
            <a:pPr lvl="1"/>
            <a:r>
              <a:rPr lang="en-US" sz="2400" dirty="0" smtClean="0">
                <a:solidFill>
                  <a:schemeClr val="bg1"/>
                </a:solidFill>
              </a:rPr>
              <a:t>Quantity: 2</a:t>
            </a:r>
          </a:p>
          <a:p>
            <a:pPr lvl="0"/>
            <a:r>
              <a:rPr lang="en-US" sz="2400" dirty="0" smtClean="0">
                <a:solidFill>
                  <a:schemeClr val="bg1"/>
                </a:solidFill>
              </a:rPr>
              <a:t>Penn </a:t>
            </a:r>
            <a:r>
              <a:rPr lang="en-US" sz="2400" dirty="0">
                <a:solidFill>
                  <a:schemeClr val="bg1"/>
                </a:solidFill>
              </a:rPr>
              <a:t>Arms PGL65-40 40mm 6 shot multi </a:t>
            </a:r>
            <a:r>
              <a:rPr lang="en-US" sz="2400" dirty="0" smtClean="0">
                <a:solidFill>
                  <a:schemeClr val="bg1"/>
                </a:solidFill>
              </a:rPr>
              <a:t>launcher</a:t>
            </a:r>
          </a:p>
          <a:p>
            <a:pPr lvl="1"/>
            <a:r>
              <a:rPr lang="en-US" sz="2400" dirty="0" smtClean="0">
                <a:solidFill>
                  <a:schemeClr val="bg1"/>
                </a:solidFill>
              </a:rPr>
              <a:t>Quantity: 1</a:t>
            </a:r>
          </a:p>
          <a:p>
            <a:endParaRPr lang="en-US" sz="2400" dirty="0" smtClean="0">
              <a:solidFill>
                <a:schemeClr val="bg1"/>
              </a:solidFill>
            </a:endParaRPr>
          </a:p>
          <a:p>
            <a:r>
              <a:rPr lang="en-US" sz="2400" dirty="0" smtClean="0">
                <a:solidFill>
                  <a:schemeClr val="bg1"/>
                </a:solidFill>
              </a:rPr>
              <a:t>Less </a:t>
            </a:r>
            <a:r>
              <a:rPr lang="en-US" sz="2400" dirty="0">
                <a:solidFill>
                  <a:schemeClr val="bg1"/>
                </a:solidFill>
              </a:rPr>
              <a:t>lethal tool to apply pain compliance to self-destructive, armed or combative/resistive persons, to prevent them from causing harm to themselves or others. Also used during violent riots or large crowd control disturbances. They can be used to address individuals throwing items such as rocks, bottles, Molotov cocktails etc. </a:t>
            </a:r>
          </a:p>
        </p:txBody>
      </p:sp>
      <p:sp>
        <p:nvSpPr>
          <p:cNvPr id="11" name="AutoShape 11"/>
          <p:cNvSpPr/>
          <p:nvPr/>
        </p:nvSpPr>
        <p:spPr>
          <a:xfrm>
            <a:off x="1070976" y="1943101"/>
            <a:ext cx="8530224" cy="0"/>
          </a:xfrm>
          <a:prstGeom prst="line">
            <a:avLst/>
          </a:prstGeom>
          <a:ln w="19050" cap="flat">
            <a:solidFill>
              <a:srgbClr val="FFFFFF"/>
            </a:solidFill>
            <a:prstDash val="solid"/>
            <a:headEnd type="none" w="sm" len="sm"/>
            <a:tailEnd type="none" w="sm" len="sm"/>
          </a:ln>
        </p:spPr>
      </p:sp>
      <p:sp>
        <p:nvSpPr>
          <p:cNvPr id="6" name="TextBox 3"/>
          <p:cNvSpPr txBox="1"/>
          <p:nvPr/>
        </p:nvSpPr>
        <p:spPr>
          <a:xfrm>
            <a:off x="9753600" y="2324100"/>
            <a:ext cx="7772400" cy="5539978"/>
          </a:xfrm>
          <a:prstGeom prst="rect">
            <a:avLst/>
          </a:prstGeom>
        </p:spPr>
        <p:txBody>
          <a:bodyPr wrap="square" lIns="0" tIns="0" rIns="0" bIns="0" rtlCol="0" anchor="t">
            <a:spAutoFit/>
          </a:bodyPr>
          <a:lstStyle/>
          <a:p>
            <a:r>
              <a:rPr lang="en-US" sz="2400" dirty="0" smtClean="0">
                <a:solidFill>
                  <a:srgbClr val="6CE5E8"/>
                </a:solidFill>
              </a:rPr>
              <a:t>40mm </a:t>
            </a:r>
            <a:r>
              <a:rPr lang="en-US" sz="2400" dirty="0" smtClean="0">
                <a:solidFill>
                  <a:srgbClr val="6CE5E8"/>
                </a:solidFill>
              </a:rPr>
              <a:t>Ammunition</a:t>
            </a:r>
          </a:p>
          <a:p>
            <a:endParaRPr lang="en-US" sz="2400" dirty="0">
              <a:solidFill>
                <a:schemeClr val="bg1"/>
              </a:solidFill>
            </a:endParaRPr>
          </a:p>
          <a:p>
            <a:pPr lvl="0"/>
            <a:r>
              <a:rPr lang="en-US" sz="2400" dirty="0">
                <a:solidFill>
                  <a:schemeClr val="bg1"/>
                </a:solidFill>
              </a:rPr>
              <a:t>Exact Impact </a:t>
            </a:r>
            <a:r>
              <a:rPr lang="en-US" sz="2400" dirty="0" smtClean="0">
                <a:solidFill>
                  <a:schemeClr val="bg1"/>
                </a:solidFill>
              </a:rPr>
              <a:t>40mm</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140</a:t>
            </a:r>
          </a:p>
          <a:p>
            <a:pPr lvl="0"/>
            <a:r>
              <a:rPr lang="en-US" sz="2400" dirty="0" smtClean="0">
                <a:solidFill>
                  <a:schemeClr val="bg1"/>
                </a:solidFill>
              </a:rPr>
              <a:t>Direct </a:t>
            </a:r>
            <a:r>
              <a:rPr lang="en-US" sz="2400" dirty="0">
                <a:solidFill>
                  <a:schemeClr val="bg1"/>
                </a:solidFill>
              </a:rPr>
              <a:t>Impact 40mm </a:t>
            </a:r>
            <a:r>
              <a:rPr lang="en-US" sz="2400" dirty="0" smtClean="0">
                <a:solidFill>
                  <a:schemeClr val="bg1"/>
                </a:solidFill>
              </a:rPr>
              <a:t>OC</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24</a:t>
            </a:r>
          </a:p>
          <a:p>
            <a:pPr lvl="0"/>
            <a:r>
              <a:rPr lang="en-US" sz="2400" dirty="0" smtClean="0">
                <a:solidFill>
                  <a:schemeClr val="bg1"/>
                </a:solidFill>
              </a:rPr>
              <a:t>Direct </a:t>
            </a:r>
            <a:r>
              <a:rPr lang="en-US" sz="2400" dirty="0">
                <a:solidFill>
                  <a:schemeClr val="bg1"/>
                </a:solidFill>
              </a:rPr>
              <a:t>Impact 40mm </a:t>
            </a:r>
            <a:r>
              <a:rPr lang="en-US" sz="2400" dirty="0" smtClean="0">
                <a:solidFill>
                  <a:schemeClr val="bg1"/>
                </a:solidFill>
              </a:rPr>
              <a:t>Marking</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32</a:t>
            </a:r>
          </a:p>
          <a:p>
            <a:pPr lvl="0"/>
            <a:r>
              <a:rPr lang="en-US" sz="2400" dirty="0" smtClean="0">
                <a:solidFill>
                  <a:schemeClr val="bg1"/>
                </a:solidFill>
              </a:rPr>
              <a:t>Training </a:t>
            </a:r>
            <a:r>
              <a:rPr lang="en-US" sz="2400" dirty="0">
                <a:solidFill>
                  <a:schemeClr val="bg1"/>
                </a:solidFill>
              </a:rPr>
              <a:t>Sponge ammunition 24 round </a:t>
            </a:r>
            <a:r>
              <a:rPr lang="en-US" sz="2400" dirty="0" smtClean="0">
                <a:solidFill>
                  <a:schemeClr val="bg1"/>
                </a:solidFill>
              </a:rPr>
              <a:t>kit</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7 </a:t>
            </a:r>
          </a:p>
          <a:p>
            <a:endParaRPr lang="en-US" sz="2400" dirty="0">
              <a:solidFill>
                <a:schemeClr val="bg1"/>
              </a:solidFill>
            </a:endParaRPr>
          </a:p>
          <a:p>
            <a:r>
              <a:rPr lang="en-US" sz="2400" dirty="0">
                <a:solidFill>
                  <a:schemeClr val="bg1"/>
                </a:solidFill>
              </a:rPr>
              <a:t>The projectile is made of a foam rubber often called a “sponge round” as the projectile has a consistency similar to a sponge. It is designed to incapacitate people through pain compliance and impact. </a:t>
            </a:r>
          </a:p>
        </p:txBody>
      </p:sp>
    </p:spTree>
    <p:extLst>
      <p:ext uri="{BB962C8B-B14F-4D97-AF65-F5344CB8AC3E}">
        <p14:creationId xmlns:p14="http://schemas.microsoft.com/office/powerpoint/2010/main" val="505346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24"/>
          <a:stretch>
            <a:fillRect/>
          </a:stretch>
        </p:blipFill>
        <p:spPr>
          <a:xfrm>
            <a:off x="-3575783" y="8029004"/>
            <a:ext cx="25439566" cy="4515991"/>
          </a:xfrm>
          <a:prstGeom prst="rect">
            <a:avLst/>
          </a:prstGeom>
        </p:spPr>
      </p:pic>
      <p:sp>
        <p:nvSpPr>
          <p:cNvPr id="7" name="AutoShape 7"/>
          <p:cNvSpPr/>
          <p:nvPr/>
        </p:nvSpPr>
        <p:spPr>
          <a:xfrm>
            <a:off x="1028700" y="3201382"/>
            <a:ext cx="16230600" cy="0"/>
          </a:xfrm>
          <a:prstGeom prst="line">
            <a:avLst/>
          </a:prstGeom>
          <a:ln w="9525" cap="flat">
            <a:solidFill>
              <a:srgbClr val="BDC2C5"/>
            </a:solidFill>
            <a:prstDash val="solid"/>
            <a:headEnd type="none" w="sm" len="sm"/>
            <a:tailEnd type="none" w="sm" len="sm"/>
          </a:ln>
        </p:spPr>
      </p:sp>
      <p:grpSp>
        <p:nvGrpSpPr>
          <p:cNvPr id="8" name="Group 8"/>
          <p:cNvGrpSpPr/>
          <p:nvPr/>
        </p:nvGrpSpPr>
        <p:grpSpPr>
          <a:xfrm>
            <a:off x="1028700" y="1021556"/>
            <a:ext cx="8890288" cy="1636733"/>
            <a:chOff x="0" y="-9525"/>
            <a:chExt cx="11853717" cy="2182310"/>
          </a:xfrm>
        </p:grpSpPr>
        <p:sp>
          <p:nvSpPr>
            <p:cNvPr id="9" name="TextBox 9"/>
            <p:cNvSpPr txBox="1"/>
            <p:nvPr/>
          </p:nvSpPr>
          <p:spPr>
            <a:xfrm>
              <a:off x="0" y="-9525"/>
              <a:ext cx="11853717" cy="1470025"/>
            </a:xfrm>
            <a:prstGeom prst="rect">
              <a:avLst/>
            </a:prstGeom>
          </p:spPr>
          <p:txBody>
            <a:bodyPr lIns="0" tIns="0" rIns="0" bIns="0" rtlCol="0" anchor="t">
              <a:spAutoFit/>
            </a:bodyPr>
            <a:lstStyle/>
            <a:p>
              <a:pPr marL="0" lvl="0" indent="0" algn="l">
                <a:lnSpc>
                  <a:spcPts val="8640"/>
                </a:lnSpc>
                <a:spcBef>
                  <a:spcPct val="0"/>
                </a:spcBef>
              </a:pPr>
              <a:r>
                <a:rPr lang="en-US" sz="7200" b="1" dirty="0" smtClean="0">
                  <a:solidFill>
                    <a:srgbClr val="009490"/>
                  </a:solidFill>
                  <a:latin typeface="+mj-lt"/>
                </a:rPr>
                <a:t>Objective</a:t>
              </a:r>
              <a:endParaRPr lang="en-US" sz="7200" b="1" dirty="0">
                <a:solidFill>
                  <a:srgbClr val="009490"/>
                </a:solidFill>
                <a:latin typeface="+mj-lt"/>
              </a:endParaRPr>
            </a:p>
          </p:txBody>
        </p:sp>
        <p:sp>
          <p:nvSpPr>
            <p:cNvPr id="10" name="TextBox 10"/>
            <p:cNvSpPr txBox="1"/>
            <p:nvPr/>
          </p:nvSpPr>
          <p:spPr>
            <a:xfrm>
              <a:off x="0" y="1557232"/>
              <a:ext cx="11853717" cy="615553"/>
            </a:xfrm>
            <a:prstGeom prst="rect">
              <a:avLst/>
            </a:prstGeom>
          </p:spPr>
          <p:txBody>
            <a:bodyPr lIns="0" tIns="0" rIns="0" bIns="0" rtlCol="0" anchor="t">
              <a:spAutoFit/>
            </a:bodyPr>
            <a:lstStyle/>
            <a:p>
              <a:pPr marL="0" lvl="0" indent="0" algn="l">
                <a:lnSpc>
                  <a:spcPts val="3640"/>
                </a:lnSpc>
                <a:spcBef>
                  <a:spcPct val="0"/>
                </a:spcBef>
              </a:pPr>
              <a:r>
                <a:rPr lang="en-US" sz="2800" dirty="0" smtClean="0">
                  <a:solidFill>
                    <a:srgbClr val="000000"/>
                  </a:solidFill>
                </a:rPr>
                <a:t>Public Safety Committee 3/23/2022</a:t>
              </a:r>
              <a:endParaRPr lang="en-US" sz="2800" dirty="0">
                <a:solidFill>
                  <a:srgbClr val="000000"/>
                </a:solidFill>
              </a:endParaRPr>
            </a:p>
          </p:txBody>
        </p:sp>
      </p:grpSp>
      <p:sp>
        <p:nvSpPr>
          <p:cNvPr id="11" name="TextBox 11"/>
          <p:cNvSpPr txBox="1"/>
          <p:nvPr/>
        </p:nvSpPr>
        <p:spPr>
          <a:xfrm>
            <a:off x="2482968" y="3908898"/>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Purpose of AB 481</a:t>
            </a:r>
            <a:endParaRPr lang="en-US" sz="3200" dirty="0">
              <a:solidFill>
                <a:srgbClr val="000000"/>
              </a:solidFill>
            </a:endParaRPr>
          </a:p>
        </p:txBody>
      </p:sp>
      <p:sp>
        <p:nvSpPr>
          <p:cNvPr id="12" name="TextBox 12"/>
          <p:cNvSpPr txBox="1"/>
          <p:nvPr/>
        </p:nvSpPr>
        <p:spPr>
          <a:xfrm>
            <a:off x="2482968" y="8026969"/>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Current Inventory</a:t>
            </a:r>
            <a:endParaRPr lang="en-US" sz="3200" dirty="0">
              <a:solidFill>
                <a:srgbClr val="000000"/>
              </a:solidFill>
            </a:endParaRPr>
          </a:p>
        </p:txBody>
      </p:sp>
      <p:sp>
        <p:nvSpPr>
          <p:cNvPr id="13" name="TextBox 13"/>
          <p:cNvSpPr txBox="1"/>
          <p:nvPr/>
        </p:nvSpPr>
        <p:spPr>
          <a:xfrm>
            <a:off x="2498208" y="4968305"/>
            <a:ext cx="5723398" cy="577081"/>
          </a:xfrm>
          <a:prstGeom prst="rect">
            <a:avLst/>
          </a:prstGeom>
        </p:spPr>
        <p:txBody>
          <a:bodyPr lIns="0" tIns="0" rIns="0" bIns="0" rtlCol="0" anchor="t">
            <a:spAutoFit/>
          </a:bodyPr>
          <a:lstStyle/>
          <a:p>
            <a:pPr>
              <a:lnSpc>
                <a:spcPts val="4480"/>
              </a:lnSpc>
            </a:pPr>
            <a:r>
              <a:rPr lang="en-US" sz="3200" dirty="0">
                <a:solidFill>
                  <a:srgbClr val="000000"/>
                </a:solidFill>
              </a:rPr>
              <a:t>Timeline</a:t>
            </a:r>
          </a:p>
        </p:txBody>
      </p:sp>
      <p:sp>
        <p:nvSpPr>
          <p:cNvPr id="14" name="TextBox 14"/>
          <p:cNvSpPr txBox="1"/>
          <p:nvPr/>
        </p:nvSpPr>
        <p:spPr>
          <a:xfrm>
            <a:off x="10439400" y="3977992"/>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Citizen Complaint Process</a:t>
            </a:r>
            <a:endParaRPr lang="en-US" sz="3200" dirty="0">
              <a:solidFill>
                <a:srgbClr val="000000"/>
              </a:solidFill>
            </a:endParaRPr>
          </a:p>
        </p:txBody>
      </p:sp>
      <p:sp>
        <p:nvSpPr>
          <p:cNvPr id="15" name="TextBox 15"/>
          <p:cNvSpPr txBox="1"/>
          <p:nvPr/>
        </p:nvSpPr>
        <p:spPr>
          <a:xfrm>
            <a:off x="2498208" y="5951092"/>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Define military equipment</a:t>
            </a:r>
            <a:endParaRPr lang="en-US" sz="3200" dirty="0">
              <a:solidFill>
                <a:srgbClr val="000000"/>
              </a:solidFill>
            </a:endParaRPr>
          </a:p>
        </p:txBody>
      </p:sp>
      <p:sp>
        <p:nvSpPr>
          <p:cNvPr id="16" name="TextBox 16"/>
          <p:cNvSpPr txBox="1"/>
          <p:nvPr/>
        </p:nvSpPr>
        <p:spPr>
          <a:xfrm>
            <a:off x="10471052" y="4962951"/>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Reporting Requirements</a:t>
            </a:r>
            <a:endParaRPr lang="en-US" sz="3200" dirty="0">
              <a:solidFill>
                <a:srgbClr val="000000"/>
              </a:solidFill>
            </a:endParaRPr>
          </a:p>
        </p:txBody>
      </p:sp>
      <p:pic>
        <p:nvPicPr>
          <p:cNvPr id="23" name="Picture 22"/>
          <p:cNvPicPr>
            <a:picLocks noChangeAspect="1"/>
          </p:cNvPicPr>
          <p:nvPr/>
        </p:nvPicPr>
        <p:blipFill>
          <a:blip r:embed="rId6"/>
          <a:stretch>
            <a:fillRect/>
          </a:stretch>
        </p:blipFill>
        <p:spPr>
          <a:xfrm>
            <a:off x="15468600" y="824428"/>
            <a:ext cx="1638300" cy="1999448"/>
          </a:xfrm>
          <a:prstGeom prst="rect">
            <a:avLst/>
          </a:prstGeom>
        </p:spPr>
      </p:pic>
      <p:pic>
        <p:nvPicPr>
          <p:cNvPr id="24"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515386" y="3889356"/>
            <a:ext cx="673355" cy="669683"/>
          </a:xfrm>
          <a:prstGeom prst="rect">
            <a:avLst/>
          </a:prstGeom>
        </p:spPr>
      </p:pic>
      <p:pic>
        <p:nvPicPr>
          <p:cNvPr id="25" name="Picture 8"/>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4884" y="4884977"/>
            <a:ext cx="609026" cy="694947"/>
          </a:xfrm>
          <a:prstGeom prst="rect">
            <a:avLst/>
          </a:prstGeom>
        </p:spPr>
      </p:pic>
      <p:pic>
        <p:nvPicPr>
          <p:cNvPr id="26" name="Picture 19"/>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66356" y="5788300"/>
            <a:ext cx="506082" cy="809144"/>
          </a:xfrm>
          <a:prstGeom prst="rect">
            <a:avLst/>
          </a:prstGeom>
        </p:spPr>
      </p:pic>
      <p:sp>
        <p:nvSpPr>
          <p:cNvPr id="27" name="TextBox 15"/>
          <p:cNvSpPr txBox="1"/>
          <p:nvPr/>
        </p:nvSpPr>
        <p:spPr>
          <a:xfrm>
            <a:off x="2482968" y="7056552"/>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SCPD’s Policy 705</a:t>
            </a:r>
            <a:endParaRPr lang="en-US" sz="3200" dirty="0">
              <a:solidFill>
                <a:srgbClr val="000000"/>
              </a:solidFill>
            </a:endParaRPr>
          </a:p>
        </p:txBody>
      </p:sp>
      <p:pic>
        <p:nvPicPr>
          <p:cNvPr id="28" name="Picture 27"/>
          <p:cNvPicPr>
            <a:picLocks noChangeAspect="1"/>
          </p:cNvPicPr>
          <p:nvPr/>
        </p:nvPicPr>
        <p:blipFill>
          <a:blip r:embed="rId40"/>
          <a:stretch>
            <a:fillRect/>
          </a:stretch>
        </p:blipFill>
        <p:spPr>
          <a:xfrm>
            <a:off x="1666356" y="6998909"/>
            <a:ext cx="613135" cy="634724"/>
          </a:xfrm>
          <a:prstGeom prst="rect">
            <a:avLst/>
          </a:prstGeom>
        </p:spPr>
      </p:pic>
      <p:sp>
        <p:nvSpPr>
          <p:cNvPr id="29" name="TextBox 16"/>
          <p:cNvSpPr txBox="1"/>
          <p:nvPr/>
        </p:nvSpPr>
        <p:spPr>
          <a:xfrm>
            <a:off x="10468708" y="5891960"/>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Community Engagement</a:t>
            </a:r>
            <a:endParaRPr lang="en-US" sz="3200" dirty="0">
              <a:solidFill>
                <a:srgbClr val="000000"/>
              </a:solidFill>
            </a:endParaRPr>
          </a:p>
        </p:txBody>
      </p:sp>
      <p:sp>
        <p:nvSpPr>
          <p:cNvPr id="30" name="TextBox 16"/>
          <p:cNvSpPr txBox="1"/>
          <p:nvPr/>
        </p:nvSpPr>
        <p:spPr>
          <a:xfrm>
            <a:off x="10468708" y="6960455"/>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Impact</a:t>
            </a:r>
            <a:endParaRPr lang="en-US" sz="3200" dirty="0">
              <a:solidFill>
                <a:srgbClr val="000000"/>
              </a:solidFill>
            </a:endParaRPr>
          </a:p>
        </p:txBody>
      </p:sp>
      <p:pic>
        <p:nvPicPr>
          <p:cNvPr id="31" name="Picture 18"/>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578262" y="8000946"/>
            <a:ext cx="715003" cy="577202"/>
          </a:xfrm>
          <a:prstGeom prst="rect">
            <a:avLst/>
          </a:prstGeom>
        </p:spPr>
      </p:pic>
      <p:pic>
        <p:nvPicPr>
          <p:cNvPr id="32" name="Picture 11"/>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282253" y="3885004"/>
            <a:ext cx="822933" cy="655354"/>
          </a:xfrm>
          <a:prstGeom prst="rect">
            <a:avLst/>
          </a:prstGeom>
        </p:spPr>
      </p:pic>
      <p:pic>
        <p:nvPicPr>
          <p:cNvPr id="33" name="Picture 22"/>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9423196" y="4926598"/>
            <a:ext cx="541046" cy="634489"/>
          </a:xfrm>
          <a:prstGeom prst="rect">
            <a:avLst/>
          </a:prstGeom>
        </p:spPr>
      </p:pic>
      <p:pic>
        <p:nvPicPr>
          <p:cNvPr id="34" name="Picture 3"/>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40400" y="5982475"/>
            <a:ext cx="769281" cy="551085"/>
          </a:xfrm>
          <a:prstGeom prst="rect">
            <a:avLst/>
          </a:prstGeom>
        </p:spPr>
      </p:pic>
      <p:pic>
        <p:nvPicPr>
          <p:cNvPr id="35" name="Picture 14"/>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9378025" y="6871425"/>
            <a:ext cx="660056" cy="6661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24"/>
          <a:stretch>
            <a:fillRect/>
          </a:stretch>
        </p:blipFill>
        <p:spPr>
          <a:xfrm>
            <a:off x="-3575783" y="8029004"/>
            <a:ext cx="25439566" cy="4515991"/>
          </a:xfrm>
          <a:prstGeom prst="rect">
            <a:avLst/>
          </a:prstGeom>
        </p:spPr>
      </p:pic>
      <p:sp>
        <p:nvSpPr>
          <p:cNvPr id="7" name="AutoShape 7"/>
          <p:cNvSpPr/>
          <p:nvPr/>
        </p:nvSpPr>
        <p:spPr>
          <a:xfrm>
            <a:off x="960020" y="2230912"/>
            <a:ext cx="16230600" cy="0"/>
          </a:xfrm>
          <a:prstGeom prst="line">
            <a:avLst/>
          </a:prstGeom>
          <a:ln w="9525" cap="flat">
            <a:solidFill>
              <a:srgbClr val="BDC2C5"/>
            </a:solidFill>
            <a:prstDash val="solid"/>
            <a:headEnd type="none" w="sm" len="sm"/>
            <a:tailEnd type="none" w="sm" len="sm"/>
          </a:ln>
        </p:spPr>
      </p:sp>
      <p:sp>
        <p:nvSpPr>
          <p:cNvPr id="9" name="TextBox 9"/>
          <p:cNvSpPr txBox="1"/>
          <p:nvPr/>
        </p:nvSpPr>
        <p:spPr>
          <a:xfrm>
            <a:off x="977604" y="1034538"/>
            <a:ext cx="14567195" cy="1057790"/>
          </a:xfrm>
          <a:prstGeom prst="rect">
            <a:avLst/>
          </a:prstGeom>
        </p:spPr>
        <p:txBody>
          <a:bodyPr wrap="square" lIns="0" tIns="0" rIns="0" bIns="0" rtlCol="0" anchor="t">
            <a:spAutoFit/>
          </a:bodyPr>
          <a:lstStyle/>
          <a:p>
            <a:pPr marL="0" lvl="0" indent="0" algn="l">
              <a:lnSpc>
                <a:spcPts val="8640"/>
              </a:lnSpc>
              <a:spcBef>
                <a:spcPct val="0"/>
              </a:spcBef>
            </a:pPr>
            <a:r>
              <a:rPr lang="en-US" sz="6000" dirty="0" smtClean="0">
                <a:solidFill>
                  <a:srgbClr val="009490"/>
                </a:solidFill>
                <a:latin typeface="+mj-lt"/>
              </a:rPr>
              <a:t>Commendation, Inquiries, or Complaints</a:t>
            </a:r>
            <a:endParaRPr lang="en-US" sz="6000" dirty="0">
              <a:solidFill>
                <a:srgbClr val="009490"/>
              </a:solidFill>
              <a:latin typeface="+mj-lt"/>
            </a:endParaRPr>
          </a:p>
        </p:txBody>
      </p:sp>
      <p:pic>
        <p:nvPicPr>
          <p:cNvPr id="23" name="Picture 22"/>
          <p:cNvPicPr>
            <a:picLocks noChangeAspect="1"/>
          </p:cNvPicPr>
          <p:nvPr/>
        </p:nvPicPr>
        <p:blipFill>
          <a:blip r:embed="rId6"/>
          <a:stretch>
            <a:fillRect/>
          </a:stretch>
        </p:blipFill>
        <p:spPr>
          <a:xfrm>
            <a:off x="15832308" y="452029"/>
            <a:ext cx="1358312" cy="1657739"/>
          </a:xfrm>
          <a:prstGeom prst="rect">
            <a:avLst/>
          </a:prstGeom>
        </p:spPr>
      </p:pic>
      <p:pic>
        <p:nvPicPr>
          <p:cNvPr id="11"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1524000" y="3228756"/>
            <a:ext cx="2263359" cy="2654259"/>
          </a:xfrm>
          <a:prstGeom prst="rect">
            <a:avLst/>
          </a:prstGeom>
        </p:spPr>
      </p:pic>
      <p:sp>
        <p:nvSpPr>
          <p:cNvPr id="5" name="TextBox 4"/>
          <p:cNvSpPr txBox="1"/>
          <p:nvPr/>
        </p:nvSpPr>
        <p:spPr>
          <a:xfrm>
            <a:off x="4572000" y="2781300"/>
            <a:ext cx="11506200"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0000"/>
                </a:solidFill>
              </a:rPr>
              <a:t>Any member of the public wishing to submit a complaint, concern, or question regarding the Department’s use of each specific type of military equipment, should contact the Department’s Professional Standards Unit. </a:t>
            </a:r>
          </a:p>
          <a:p>
            <a:pPr marL="457200" indent="-457200">
              <a:buFont typeface="Arial" panose="020B0604020202020204" pitchFamily="34" charset="0"/>
              <a:buChar char="•"/>
            </a:pPr>
            <a:endParaRPr lang="en-US" sz="3200" dirty="0">
              <a:solidFill>
                <a:srgbClr val="000000"/>
              </a:solidFill>
            </a:endParaRPr>
          </a:p>
          <a:p>
            <a:pPr marL="457200" indent="-457200">
              <a:buFont typeface="Arial" panose="020B0604020202020204" pitchFamily="34" charset="0"/>
              <a:buChar char="•"/>
            </a:pPr>
            <a:r>
              <a:rPr lang="en-US" sz="3200" dirty="0" smtClean="0">
                <a:solidFill>
                  <a:srgbClr val="000000"/>
                </a:solidFill>
              </a:rPr>
              <a:t>Comments can be submitted through the SCPD website:</a:t>
            </a:r>
          </a:p>
          <a:p>
            <a:pPr lvl="1"/>
            <a:r>
              <a:rPr lang="en-US" sz="3200" dirty="0" smtClean="0">
                <a:solidFill>
                  <a:srgbClr val="000000"/>
                </a:solidFill>
                <a:hlinkClick r:id="rId42"/>
              </a:rPr>
              <a:t>www.cityofsantacruz.com/government/citydepartments/police/community/police-department-feedback</a:t>
            </a:r>
            <a:endParaRPr lang="en-US" sz="3200" dirty="0" smtClean="0">
              <a:solidFill>
                <a:srgbClr val="000000"/>
              </a:solidFill>
            </a:endParaRPr>
          </a:p>
          <a:p>
            <a:endParaRPr lang="en-US" sz="3200" dirty="0">
              <a:solidFill>
                <a:srgbClr val="000000"/>
              </a:solidFill>
            </a:endParaRPr>
          </a:p>
          <a:p>
            <a:pPr marL="457200" indent="-457200">
              <a:buFont typeface="Arial" panose="020B0604020202020204" pitchFamily="34" charset="0"/>
              <a:buChar char="•"/>
            </a:pPr>
            <a:r>
              <a:rPr lang="en-US" sz="3200" dirty="0">
                <a:solidFill>
                  <a:srgbClr val="000000"/>
                </a:solidFill>
              </a:rPr>
              <a:t>The Department will work diligently to timely respond to the public submittal of complaints, concerns, and/or questions regarding the Department’s use of each specific type of military equipment.</a:t>
            </a:r>
          </a:p>
        </p:txBody>
      </p:sp>
    </p:spTree>
    <p:extLst>
      <p:ext uri="{BB962C8B-B14F-4D97-AF65-F5344CB8AC3E}">
        <p14:creationId xmlns:p14="http://schemas.microsoft.com/office/powerpoint/2010/main" val="268907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32825" y="0"/>
            <a:ext cx="8147020" cy="10287000"/>
          </a:xfrm>
          <a:prstGeom prst="rect">
            <a:avLst/>
          </a:prstGeom>
          <a:solidFill>
            <a:srgbClr val="FFFFFF"/>
          </a:solidFill>
        </p:spPr>
      </p:sp>
      <p:sp>
        <p:nvSpPr>
          <p:cNvPr id="6" name="TextBox 6"/>
          <p:cNvSpPr txBox="1"/>
          <p:nvPr/>
        </p:nvSpPr>
        <p:spPr>
          <a:xfrm>
            <a:off x="9259749" y="1802639"/>
            <a:ext cx="7522168" cy="573106"/>
          </a:xfrm>
          <a:prstGeom prst="rect">
            <a:avLst/>
          </a:prstGeom>
        </p:spPr>
        <p:txBody>
          <a:bodyPr lIns="0" tIns="0" rIns="0" bIns="0" rtlCol="0" anchor="t">
            <a:spAutoFit/>
          </a:bodyPr>
          <a:lstStyle/>
          <a:p>
            <a:pPr>
              <a:lnSpc>
                <a:spcPts val="4160"/>
              </a:lnSpc>
            </a:pPr>
            <a:r>
              <a:rPr lang="en-US" sz="4400" dirty="0" smtClean="0">
                <a:solidFill>
                  <a:srgbClr val="6CE5E8"/>
                </a:solidFill>
                <a:latin typeface="+mj-lt"/>
              </a:rPr>
              <a:t>Report Includes:</a:t>
            </a:r>
            <a:endParaRPr lang="en-US" sz="4400" dirty="0">
              <a:solidFill>
                <a:srgbClr val="6CE5E8"/>
              </a:solidFill>
              <a:latin typeface="+mj-lt"/>
            </a:endParaRPr>
          </a:p>
        </p:txBody>
      </p:sp>
      <p:pic>
        <p:nvPicPr>
          <p:cNvPr id="13" name="Picture 13"/>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24"/>
          <a:stretch>
            <a:fillRect/>
          </a:stretch>
        </p:blipFill>
        <p:spPr>
          <a:xfrm>
            <a:off x="-5230354" y="7200900"/>
            <a:ext cx="32999238" cy="5857972"/>
          </a:xfrm>
          <a:prstGeom prst="rect">
            <a:avLst/>
          </a:prstGeom>
        </p:spPr>
      </p:pic>
      <p:sp>
        <p:nvSpPr>
          <p:cNvPr id="19" name="TextBox 19"/>
          <p:cNvSpPr txBox="1"/>
          <p:nvPr/>
        </p:nvSpPr>
        <p:spPr>
          <a:xfrm>
            <a:off x="1213003" y="3108617"/>
            <a:ext cx="5655364" cy="3308598"/>
          </a:xfrm>
          <a:prstGeom prst="rect">
            <a:avLst/>
          </a:prstGeom>
        </p:spPr>
        <p:txBody>
          <a:bodyPr lIns="0" tIns="0" rIns="0" bIns="0" rtlCol="0" anchor="t">
            <a:spAutoFit/>
          </a:bodyPr>
          <a:lstStyle/>
          <a:p>
            <a:pPr marL="0" lvl="0" indent="0" algn="ctr">
              <a:lnSpc>
                <a:spcPts val="8640"/>
              </a:lnSpc>
              <a:spcBef>
                <a:spcPct val="0"/>
              </a:spcBef>
            </a:pPr>
            <a:r>
              <a:rPr lang="en-US" sz="6600" b="1" dirty="0" smtClean="0">
                <a:solidFill>
                  <a:srgbClr val="009490"/>
                </a:solidFill>
                <a:latin typeface="+mj-lt"/>
              </a:rPr>
              <a:t>Annual Reporting Requirements</a:t>
            </a:r>
          </a:p>
        </p:txBody>
      </p:sp>
      <p:sp>
        <p:nvSpPr>
          <p:cNvPr id="22" name="Rectangle 21"/>
          <p:cNvSpPr/>
          <p:nvPr/>
        </p:nvSpPr>
        <p:spPr>
          <a:xfrm>
            <a:off x="9259749" y="2348038"/>
            <a:ext cx="8765819" cy="5109091"/>
          </a:xfrm>
          <a:prstGeom prst="rect">
            <a:avLst/>
          </a:prstGeom>
        </p:spPr>
        <p:txBody>
          <a:bodyPr wrap="square">
            <a:spAutoFit/>
          </a:bodyPr>
          <a:lstStyle/>
          <a:p>
            <a:endParaRPr lang="en-US" dirty="0">
              <a:solidFill>
                <a:schemeClr val="bg1"/>
              </a:solidFill>
              <a:latin typeface="Calibri" panose="020F0502020204030204" pitchFamily="34" charset="0"/>
            </a:endParaRPr>
          </a:p>
          <a:p>
            <a:endParaRPr lang="en-US" sz="2000" dirty="0">
              <a:solidFill>
                <a:schemeClr val="bg1"/>
              </a:solidFill>
            </a:endParaRPr>
          </a:p>
          <a:p>
            <a:pPr marL="571500" indent="-571500">
              <a:buFont typeface="Arial" panose="020B0604020202020204" pitchFamily="34" charset="0"/>
              <a:buChar char="•"/>
            </a:pPr>
            <a:r>
              <a:rPr lang="en-US" sz="3600" dirty="0" smtClean="0">
                <a:solidFill>
                  <a:schemeClr val="bg1"/>
                </a:solidFill>
              </a:rPr>
              <a:t>Use of </a:t>
            </a:r>
            <a:r>
              <a:rPr lang="en-US" sz="3600" dirty="0">
                <a:solidFill>
                  <a:schemeClr val="bg1"/>
                </a:solidFill>
              </a:rPr>
              <a:t>equipment</a:t>
            </a:r>
          </a:p>
          <a:p>
            <a:pPr marL="571500" indent="-571500">
              <a:buFont typeface="Arial" panose="020B0604020202020204" pitchFamily="34" charset="0"/>
              <a:buChar char="•"/>
            </a:pPr>
            <a:r>
              <a:rPr lang="en-US" sz="3600" dirty="0">
                <a:solidFill>
                  <a:schemeClr val="bg1"/>
                </a:solidFill>
              </a:rPr>
              <a:t>Complaints received</a:t>
            </a:r>
          </a:p>
          <a:p>
            <a:pPr marL="571500" indent="-571500">
              <a:buFont typeface="Arial" panose="020B0604020202020204" pitchFamily="34" charset="0"/>
              <a:buChar char="•"/>
            </a:pPr>
            <a:r>
              <a:rPr lang="en-US" sz="3600" dirty="0">
                <a:solidFill>
                  <a:schemeClr val="bg1"/>
                </a:solidFill>
              </a:rPr>
              <a:t>Internal audits</a:t>
            </a:r>
          </a:p>
          <a:p>
            <a:pPr marL="571500" indent="-571500">
              <a:buFont typeface="Arial" panose="020B0604020202020204" pitchFamily="34" charset="0"/>
              <a:buChar char="•"/>
            </a:pPr>
            <a:r>
              <a:rPr lang="en-US" sz="3600" dirty="0">
                <a:solidFill>
                  <a:schemeClr val="bg1"/>
                </a:solidFill>
              </a:rPr>
              <a:t>Other information violations of policy</a:t>
            </a:r>
          </a:p>
          <a:p>
            <a:pPr marL="571500" indent="-571500">
              <a:buFont typeface="Arial" panose="020B0604020202020204" pitchFamily="34" charset="0"/>
              <a:buChar char="•"/>
            </a:pPr>
            <a:r>
              <a:rPr lang="en-US" sz="3600" dirty="0">
                <a:solidFill>
                  <a:schemeClr val="bg1"/>
                </a:solidFill>
              </a:rPr>
              <a:t>The cost of such use</a:t>
            </a:r>
          </a:p>
          <a:p>
            <a:pPr marL="571500" indent="-571500">
              <a:buFont typeface="Arial" panose="020B0604020202020204" pitchFamily="34" charset="0"/>
              <a:buChar char="•"/>
            </a:pPr>
            <a:r>
              <a:rPr lang="en-US" sz="3600" dirty="0">
                <a:solidFill>
                  <a:schemeClr val="bg1"/>
                </a:solidFill>
              </a:rPr>
              <a:t>Any other similar </a:t>
            </a:r>
            <a:r>
              <a:rPr lang="en-US" sz="3600" dirty="0" smtClean="0">
                <a:solidFill>
                  <a:schemeClr val="bg1"/>
                </a:solidFill>
              </a:rPr>
              <a:t>information</a:t>
            </a: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First Annual Report due </a:t>
            </a:r>
            <a:r>
              <a:rPr lang="en-US" sz="3600" dirty="0" smtClean="0">
                <a:solidFill>
                  <a:schemeClr val="bg1"/>
                </a:solidFill>
              </a:rPr>
              <a:t>May, </a:t>
            </a:r>
            <a:r>
              <a:rPr lang="en-US" sz="3600" dirty="0">
                <a:solidFill>
                  <a:schemeClr val="bg1"/>
                </a:solidFill>
              </a:rPr>
              <a:t>2023</a:t>
            </a:r>
          </a:p>
          <a:p>
            <a:pPr lvl="1"/>
            <a:endParaRPr lang="en-US" sz="3600" dirty="0">
              <a:solidFill>
                <a:schemeClr val="bg1"/>
              </a:solidFill>
              <a:latin typeface="HK Grotesk Light"/>
            </a:endParaRPr>
          </a:p>
        </p:txBody>
      </p:sp>
    </p:spTree>
    <p:extLst>
      <p:ext uri="{BB962C8B-B14F-4D97-AF65-F5344CB8AC3E}">
        <p14:creationId xmlns:p14="http://schemas.microsoft.com/office/powerpoint/2010/main" val="121787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986437"/>
            <a:ext cx="16230600" cy="0"/>
          </a:xfrm>
          <a:prstGeom prst="line">
            <a:avLst/>
          </a:prstGeom>
          <a:ln w="38100" cap="rnd">
            <a:solidFill>
              <a:srgbClr val="009490"/>
            </a:solidFill>
            <a:prstDash val="solid"/>
            <a:headEnd type="oval" w="lg" len="lg"/>
            <a:tailEnd type="oval" w="lg" len="lg"/>
          </a:ln>
        </p:spPr>
      </p:sp>
      <p:sp>
        <p:nvSpPr>
          <p:cNvPr id="3" name="AutoShape 3"/>
          <p:cNvSpPr/>
          <p:nvPr/>
        </p:nvSpPr>
        <p:spPr>
          <a:xfrm>
            <a:off x="-132159" y="0"/>
            <a:ext cx="18552319" cy="2578894"/>
          </a:xfrm>
          <a:prstGeom prst="rect">
            <a:avLst/>
          </a:prstGeom>
          <a:solidFill>
            <a:srgbClr val="000000"/>
          </a:solidFill>
        </p:spPr>
      </p:sp>
      <p:grpSp>
        <p:nvGrpSpPr>
          <p:cNvPr id="4" name="Group 4"/>
          <p:cNvGrpSpPr/>
          <p:nvPr/>
        </p:nvGrpSpPr>
        <p:grpSpPr>
          <a:xfrm>
            <a:off x="3175327" y="6561187"/>
            <a:ext cx="3280234" cy="2263122"/>
            <a:chOff x="-33431" y="21235"/>
            <a:chExt cx="4373647" cy="3017495"/>
          </a:xfrm>
        </p:grpSpPr>
        <p:sp>
          <p:nvSpPr>
            <p:cNvPr id="5" name="TextBox 5"/>
            <p:cNvSpPr txBox="1"/>
            <p:nvPr/>
          </p:nvSpPr>
          <p:spPr>
            <a:xfrm>
              <a:off x="-33431" y="1495604"/>
              <a:ext cx="4178674" cy="478764"/>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Public Safety Committee</a:t>
              </a:r>
              <a:endParaRPr lang="en-US" sz="2400" dirty="0">
                <a:solidFill>
                  <a:srgbClr val="009490"/>
                </a:solidFill>
                <a:latin typeface="+mj-lt"/>
              </a:endParaRPr>
            </a:p>
          </p:txBody>
        </p:sp>
        <p:sp>
          <p:nvSpPr>
            <p:cNvPr id="6" name="TextBox 6"/>
            <p:cNvSpPr txBox="1"/>
            <p:nvPr/>
          </p:nvSpPr>
          <p:spPr>
            <a:xfrm>
              <a:off x="-2" y="21235"/>
              <a:ext cx="4340218" cy="649750"/>
            </a:xfrm>
            <a:prstGeom prst="rect">
              <a:avLst/>
            </a:prstGeom>
          </p:spPr>
          <p:txBody>
            <a:bodyPr wrap="square" lIns="0" tIns="0" rIns="0" bIns="0" rtlCol="0" anchor="t">
              <a:spAutoFit/>
            </a:bodyPr>
            <a:lstStyle/>
            <a:p>
              <a:pPr>
                <a:lnSpc>
                  <a:spcPts val="3840"/>
                </a:lnSpc>
              </a:pPr>
              <a:r>
                <a:rPr lang="en-US" sz="3600" dirty="0" smtClean="0">
                  <a:solidFill>
                    <a:srgbClr val="009490"/>
                  </a:solidFill>
                  <a:latin typeface="+mj-lt"/>
                </a:rPr>
                <a:t>March 23, 2022</a:t>
              </a:r>
            </a:p>
          </p:txBody>
        </p:sp>
        <p:sp>
          <p:nvSpPr>
            <p:cNvPr id="7" name="TextBox 7"/>
            <p:cNvSpPr txBox="1"/>
            <p:nvPr/>
          </p:nvSpPr>
          <p:spPr>
            <a:xfrm>
              <a:off x="0" y="2252190"/>
              <a:ext cx="4178674"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draft policy for PSC and public feedback. </a:t>
              </a:r>
              <a:endParaRPr lang="en-US" sz="2000" dirty="0">
                <a:solidFill>
                  <a:srgbClr val="000000"/>
                </a:solidFill>
                <a:latin typeface="+mj-lt"/>
              </a:endParaRPr>
            </a:p>
          </p:txBody>
        </p:sp>
      </p:grpSp>
      <p:grpSp>
        <p:nvGrpSpPr>
          <p:cNvPr id="8" name="Group 8"/>
          <p:cNvGrpSpPr/>
          <p:nvPr/>
        </p:nvGrpSpPr>
        <p:grpSpPr>
          <a:xfrm>
            <a:off x="1093573" y="3288633"/>
            <a:ext cx="3001909" cy="1906038"/>
            <a:chOff x="0" y="-9525"/>
            <a:chExt cx="4002545" cy="2541385"/>
          </a:xfrm>
        </p:grpSpPr>
        <p:sp>
          <p:nvSpPr>
            <p:cNvPr id="9" name="TextBox 9"/>
            <p:cNvSpPr txBox="1"/>
            <p:nvPr/>
          </p:nvSpPr>
          <p:spPr>
            <a:xfrm>
              <a:off x="0" y="914730"/>
              <a:ext cx="4002545" cy="957527"/>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Posted draft of SCPD Policy 705</a:t>
              </a:r>
              <a:endParaRPr lang="en-US" sz="2400" dirty="0">
                <a:solidFill>
                  <a:srgbClr val="009490"/>
                </a:solidFill>
                <a:latin typeface="+mj-lt"/>
              </a:endParaRPr>
            </a:p>
          </p:txBody>
        </p:sp>
        <p:sp>
          <p:nvSpPr>
            <p:cNvPr id="10" name="TextBox 10"/>
            <p:cNvSpPr txBox="1"/>
            <p:nvPr/>
          </p:nvSpPr>
          <p:spPr>
            <a:xfrm>
              <a:off x="0" y="-9525"/>
              <a:ext cx="400254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March 18, 2022</a:t>
              </a:r>
              <a:endParaRPr lang="en-US" sz="3600" dirty="0">
                <a:solidFill>
                  <a:srgbClr val="009490"/>
                </a:solidFill>
                <a:latin typeface="+mj-lt"/>
              </a:endParaRPr>
            </a:p>
          </p:txBody>
        </p:sp>
        <p:sp>
          <p:nvSpPr>
            <p:cNvPr id="11" name="TextBox 11"/>
            <p:cNvSpPr txBox="1"/>
            <p:nvPr/>
          </p:nvSpPr>
          <p:spPr>
            <a:xfrm>
              <a:off x="0" y="2138589"/>
              <a:ext cx="4002545" cy="393271"/>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www.SantaCruzPolice.com</a:t>
              </a:r>
              <a:endParaRPr lang="en-US" sz="2000" dirty="0">
                <a:solidFill>
                  <a:srgbClr val="000000"/>
                </a:solidFill>
                <a:latin typeface="+mj-lt"/>
              </a:endParaRPr>
            </a:p>
          </p:txBody>
        </p:sp>
      </p:grpSp>
      <p:grpSp>
        <p:nvGrpSpPr>
          <p:cNvPr id="12" name="Group 12"/>
          <p:cNvGrpSpPr/>
          <p:nvPr/>
        </p:nvGrpSpPr>
        <p:grpSpPr>
          <a:xfrm>
            <a:off x="6455563" y="3179585"/>
            <a:ext cx="3001909" cy="2286192"/>
            <a:chOff x="0" y="-9525"/>
            <a:chExt cx="4002545" cy="3048255"/>
          </a:xfrm>
        </p:grpSpPr>
        <p:sp>
          <p:nvSpPr>
            <p:cNvPr id="13" name="TextBox 13"/>
            <p:cNvSpPr txBox="1"/>
            <p:nvPr/>
          </p:nvSpPr>
          <p:spPr>
            <a:xfrm>
              <a:off x="0" y="1038862"/>
              <a:ext cx="4002545" cy="957527"/>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Chief’s Advisory Body Meeting</a:t>
              </a:r>
              <a:endParaRPr lang="en-US" sz="2400" dirty="0">
                <a:solidFill>
                  <a:srgbClr val="009490"/>
                </a:solidFill>
                <a:latin typeface="+mj-lt"/>
              </a:endParaRPr>
            </a:p>
          </p:txBody>
        </p:sp>
        <p:sp>
          <p:nvSpPr>
            <p:cNvPr id="14" name="TextBox 14"/>
            <p:cNvSpPr txBox="1"/>
            <p:nvPr/>
          </p:nvSpPr>
          <p:spPr>
            <a:xfrm>
              <a:off x="0" y="-9525"/>
              <a:ext cx="400254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April 7, 2022</a:t>
              </a:r>
              <a:endParaRPr lang="en-US" sz="3600" dirty="0">
                <a:solidFill>
                  <a:srgbClr val="009490"/>
                </a:solidFill>
                <a:latin typeface="+mj-lt"/>
              </a:endParaRPr>
            </a:p>
          </p:txBody>
        </p:sp>
        <p:sp>
          <p:nvSpPr>
            <p:cNvPr id="15" name="TextBox 15"/>
            <p:cNvSpPr txBox="1"/>
            <p:nvPr/>
          </p:nvSpPr>
          <p:spPr>
            <a:xfrm>
              <a:off x="0" y="2252190"/>
              <a:ext cx="4002545"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draft policy and receive feedback.</a:t>
              </a:r>
              <a:endParaRPr lang="en-US" sz="2000" dirty="0">
                <a:solidFill>
                  <a:srgbClr val="000000"/>
                </a:solidFill>
                <a:latin typeface="+mj-lt"/>
              </a:endParaRPr>
            </a:p>
          </p:txBody>
        </p:sp>
      </p:grpSp>
      <p:grpSp>
        <p:nvGrpSpPr>
          <p:cNvPr id="16" name="Group 16"/>
          <p:cNvGrpSpPr/>
          <p:nvPr/>
        </p:nvGrpSpPr>
        <p:grpSpPr>
          <a:xfrm>
            <a:off x="8610600" y="6538117"/>
            <a:ext cx="2719603" cy="2200990"/>
            <a:chOff x="0" y="-9525"/>
            <a:chExt cx="3626138" cy="2934654"/>
          </a:xfrm>
        </p:grpSpPr>
        <p:sp>
          <p:nvSpPr>
            <p:cNvPr id="17" name="TextBox 17"/>
            <p:cNvSpPr txBox="1"/>
            <p:nvPr/>
          </p:nvSpPr>
          <p:spPr>
            <a:xfrm>
              <a:off x="0" y="914730"/>
              <a:ext cx="3626138" cy="957527"/>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Virtual Community Meeting</a:t>
              </a:r>
              <a:endParaRPr lang="en-US" sz="2400" dirty="0">
                <a:solidFill>
                  <a:srgbClr val="009490"/>
                </a:solidFill>
                <a:latin typeface="+mj-lt"/>
              </a:endParaRPr>
            </a:p>
          </p:txBody>
        </p:sp>
        <p:sp>
          <p:nvSpPr>
            <p:cNvPr id="18" name="TextBox 18"/>
            <p:cNvSpPr txBox="1"/>
            <p:nvPr/>
          </p:nvSpPr>
          <p:spPr>
            <a:xfrm>
              <a:off x="0" y="-9525"/>
              <a:ext cx="360286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April 11, 2022</a:t>
              </a:r>
              <a:endParaRPr lang="en-US" sz="3600" dirty="0">
                <a:solidFill>
                  <a:srgbClr val="009490"/>
                </a:solidFill>
                <a:latin typeface="+mj-lt"/>
              </a:endParaRPr>
            </a:p>
          </p:txBody>
        </p:sp>
        <p:sp>
          <p:nvSpPr>
            <p:cNvPr id="19" name="TextBox 19"/>
            <p:cNvSpPr txBox="1"/>
            <p:nvPr/>
          </p:nvSpPr>
          <p:spPr>
            <a:xfrm>
              <a:off x="23273" y="2138589"/>
              <a:ext cx="3579593"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to the public with Q&amp;A.</a:t>
              </a:r>
              <a:endParaRPr lang="en-US" sz="2000" dirty="0">
                <a:solidFill>
                  <a:srgbClr val="000000"/>
                </a:solidFill>
                <a:latin typeface="+mj-lt"/>
              </a:endParaRPr>
            </a:p>
          </p:txBody>
        </p:sp>
      </p:grpSp>
      <p:grpSp>
        <p:nvGrpSpPr>
          <p:cNvPr id="20" name="Group 20"/>
          <p:cNvGrpSpPr/>
          <p:nvPr/>
        </p:nvGrpSpPr>
        <p:grpSpPr>
          <a:xfrm>
            <a:off x="11882426" y="3288633"/>
            <a:ext cx="2719604" cy="2123552"/>
            <a:chOff x="-1" y="-9525"/>
            <a:chExt cx="3626139" cy="2831403"/>
          </a:xfrm>
        </p:grpSpPr>
        <p:sp>
          <p:nvSpPr>
            <p:cNvPr id="21" name="TextBox 21"/>
            <p:cNvSpPr txBox="1"/>
            <p:nvPr/>
          </p:nvSpPr>
          <p:spPr>
            <a:xfrm>
              <a:off x="-1" y="1404435"/>
              <a:ext cx="3626138" cy="476969"/>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City Council Meeting</a:t>
              </a:r>
              <a:endParaRPr lang="en-US" sz="2400" dirty="0">
                <a:solidFill>
                  <a:srgbClr val="009490"/>
                </a:solidFill>
                <a:latin typeface="+mj-lt"/>
              </a:endParaRPr>
            </a:p>
          </p:txBody>
        </p:sp>
        <p:sp>
          <p:nvSpPr>
            <p:cNvPr id="22" name="TextBox 22"/>
            <p:cNvSpPr txBox="1"/>
            <p:nvPr/>
          </p:nvSpPr>
          <p:spPr>
            <a:xfrm>
              <a:off x="0" y="-9525"/>
              <a:ext cx="3626136" cy="649751"/>
            </a:xfrm>
            <a:prstGeom prst="rect">
              <a:avLst/>
            </a:prstGeom>
          </p:spPr>
          <p:txBody>
            <a:bodyPr wrap="square" lIns="0" tIns="0" rIns="0" bIns="0" rtlCol="0" anchor="t">
              <a:spAutoFit/>
            </a:bodyPr>
            <a:lstStyle/>
            <a:p>
              <a:pPr>
                <a:lnSpc>
                  <a:spcPts val="3840"/>
                </a:lnSpc>
              </a:pPr>
              <a:r>
                <a:rPr lang="en-US" sz="3600" dirty="0" smtClean="0">
                  <a:solidFill>
                    <a:srgbClr val="009490"/>
                  </a:solidFill>
                  <a:latin typeface="+mj-lt"/>
                </a:rPr>
                <a:t>April 26, 2022</a:t>
              </a:r>
              <a:endParaRPr lang="en-US" sz="3600" dirty="0">
                <a:solidFill>
                  <a:srgbClr val="009490"/>
                </a:solidFill>
                <a:latin typeface="+mj-lt"/>
              </a:endParaRPr>
            </a:p>
          </p:txBody>
        </p:sp>
        <p:sp>
          <p:nvSpPr>
            <p:cNvPr id="23" name="TextBox 23"/>
            <p:cNvSpPr txBox="1"/>
            <p:nvPr/>
          </p:nvSpPr>
          <p:spPr>
            <a:xfrm>
              <a:off x="0" y="2035338"/>
              <a:ext cx="3626138"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to City Council for first reading.</a:t>
              </a:r>
              <a:endParaRPr lang="en-US" sz="2000" dirty="0">
                <a:solidFill>
                  <a:srgbClr val="000000"/>
                </a:solidFill>
                <a:latin typeface="+mj-lt"/>
              </a:endParaRPr>
            </a:p>
          </p:txBody>
        </p:sp>
      </p:grpSp>
      <p:sp>
        <p:nvSpPr>
          <p:cNvPr id="24" name="TextBox 24"/>
          <p:cNvSpPr txBox="1"/>
          <p:nvPr/>
        </p:nvSpPr>
        <p:spPr>
          <a:xfrm>
            <a:off x="1028700" y="730958"/>
            <a:ext cx="10878345" cy="1104900"/>
          </a:xfrm>
          <a:prstGeom prst="rect">
            <a:avLst/>
          </a:prstGeom>
        </p:spPr>
        <p:txBody>
          <a:bodyPr lIns="0" tIns="0" rIns="0" bIns="0" rtlCol="0" anchor="t">
            <a:spAutoFit/>
          </a:bodyPr>
          <a:lstStyle/>
          <a:p>
            <a:pPr marL="0" lvl="0" indent="0" algn="l">
              <a:lnSpc>
                <a:spcPts val="8640"/>
              </a:lnSpc>
              <a:spcBef>
                <a:spcPct val="0"/>
              </a:spcBef>
            </a:pPr>
            <a:r>
              <a:rPr lang="en-US" sz="8000" dirty="0" smtClean="0">
                <a:solidFill>
                  <a:srgbClr val="6CE5E8"/>
                </a:solidFill>
                <a:latin typeface="+mj-lt"/>
              </a:rPr>
              <a:t>Community Engagement</a:t>
            </a:r>
            <a:endParaRPr lang="en-US" sz="8000" dirty="0">
              <a:solidFill>
                <a:srgbClr val="6CE5E8"/>
              </a:solidFill>
              <a:latin typeface="+mj-lt"/>
            </a:endParaRPr>
          </a:p>
        </p:txBody>
      </p:sp>
      <p:grpSp>
        <p:nvGrpSpPr>
          <p:cNvPr id="25" name="Group 16"/>
          <p:cNvGrpSpPr/>
          <p:nvPr/>
        </p:nvGrpSpPr>
        <p:grpSpPr>
          <a:xfrm>
            <a:off x="14097000" y="6536631"/>
            <a:ext cx="2734712" cy="2279903"/>
            <a:chOff x="0" y="-9525"/>
            <a:chExt cx="3646283" cy="3039871"/>
          </a:xfrm>
        </p:grpSpPr>
        <p:sp>
          <p:nvSpPr>
            <p:cNvPr id="26" name="TextBox 17"/>
            <p:cNvSpPr txBox="1"/>
            <p:nvPr/>
          </p:nvSpPr>
          <p:spPr>
            <a:xfrm>
              <a:off x="20145" y="1043348"/>
              <a:ext cx="3626138" cy="476969"/>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City Council Meeting</a:t>
              </a:r>
              <a:endParaRPr lang="en-US" sz="2400" dirty="0">
                <a:solidFill>
                  <a:srgbClr val="009490"/>
                </a:solidFill>
                <a:latin typeface="+mj-lt"/>
              </a:endParaRPr>
            </a:p>
          </p:txBody>
        </p:sp>
        <p:sp>
          <p:nvSpPr>
            <p:cNvPr id="27" name="TextBox 18"/>
            <p:cNvSpPr txBox="1"/>
            <p:nvPr/>
          </p:nvSpPr>
          <p:spPr>
            <a:xfrm>
              <a:off x="0" y="-9525"/>
              <a:ext cx="360286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May 10, 2022</a:t>
              </a:r>
              <a:endParaRPr lang="en-US" sz="3600" dirty="0">
                <a:solidFill>
                  <a:srgbClr val="009490"/>
                </a:solidFill>
                <a:latin typeface="+mj-lt"/>
              </a:endParaRPr>
            </a:p>
          </p:txBody>
        </p:sp>
        <p:sp>
          <p:nvSpPr>
            <p:cNvPr id="28" name="TextBox 19"/>
            <p:cNvSpPr txBox="1"/>
            <p:nvPr/>
          </p:nvSpPr>
          <p:spPr>
            <a:xfrm>
              <a:off x="43416" y="1850535"/>
              <a:ext cx="3579594" cy="1179811"/>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to City Council for second reading (if needed)</a:t>
              </a:r>
              <a:endParaRPr lang="en-US" sz="2000" dirty="0">
                <a:solidFill>
                  <a:srgbClr val="000000"/>
                </a:solidFill>
                <a:latin typeface="+mj-l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24"/>
          <a:stretch>
            <a:fillRect/>
          </a:stretch>
        </p:blipFill>
        <p:spPr>
          <a:xfrm>
            <a:off x="-4114800" y="8095109"/>
            <a:ext cx="25439566" cy="4515991"/>
          </a:xfrm>
          <a:prstGeom prst="rect">
            <a:avLst/>
          </a:prstGeom>
        </p:spPr>
      </p:pic>
      <p:sp>
        <p:nvSpPr>
          <p:cNvPr id="7" name="AutoShape 7"/>
          <p:cNvSpPr/>
          <p:nvPr/>
        </p:nvSpPr>
        <p:spPr>
          <a:xfrm>
            <a:off x="1028542" y="2156372"/>
            <a:ext cx="16230600" cy="0"/>
          </a:xfrm>
          <a:prstGeom prst="line">
            <a:avLst/>
          </a:prstGeom>
          <a:ln w="9525" cap="flat">
            <a:solidFill>
              <a:srgbClr val="BDC2C5"/>
            </a:solidFill>
            <a:prstDash val="solid"/>
            <a:headEnd type="none" w="sm" len="sm"/>
            <a:tailEnd type="none" w="sm" len="sm"/>
          </a:ln>
        </p:spPr>
      </p:sp>
      <p:sp>
        <p:nvSpPr>
          <p:cNvPr id="9" name="TextBox 9"/>
          <p:cNvSpPr txBox="1"/>
          <p:nvPr/>
        </p:nvSpPr>
        <p:spPr>
          <a:xfrm>
            <a:off x="1028700" y="1021556"/>
            <a:ext cx="8890288" cy="1102519"/>
          </a:xfrm>
          <a:prstGeom prst="rect">
            <a:avLst/>
          </a:prstGeom>
        </p:spPr>
        <p:txBody>
          <a:bodyPr lIns="0" tIns="0" rIns="0" bIns="0" rtlCol="0" anchor="t">
            <a:spAutoFit/>
          </a:bodyPr>
          <a:lstStyle/>
          <a:p>
            <a:pPr marL="0" lvl="0" indent="0" algn="l">
              <a:lnSpc>
                <a:spcPts val="8640"/>
              </a:lnSpc>
              <a:spcBef>
                <a:spcPct val="0"/>
              </a:spcBef>
            </a:pPr>
            <a:r>
              <a:rPr lang="en-US" sz="7200" dirty="0" smtClean="0">
                <a:solidFill>
                  <a:srgbClr val="009490"/>
                </a:solidFill>
                <a:latin typeface="+mj-lt"/>
              </a:rPr>
              <a:t>Impact</a:t>
            </a:r>
            <a:endParaRPr lang="en-US" sz="7200" dirty="0">
              <a:solidFill>
                <a:srgbClr val="009490"/>
              </a:solidFill>
              <a:latin typeface="+mj-lt"/>
            </a:endParaRPr>
          </a:p>
        </p:txBody>
      </p:sp>
      <p:pic>
        <p:nvPicPr>
          <p:cNvPr id="23" name="Picture 22"/>
          <p:cNvPicPr>
            <a:picLocks noChangeAspect="1"/>
          </p:cNvPicPr>
          <p:nvPr/>
        </p:nvPicPr>
        <p:blipFill>
          <a:blip r:embed="rId6"/>
          <a:stretch>
            <a:fillRect/>
          </a:stretch>
        </p:blipFill>
        <p:spPr>
          <a:xfrm>
            <a:off x="15613078" y="324975"/>
            <a:ext cx="1333500" cy="1627458"/>
          </a:xfrm>
          <a:prstGeom prst="rect">
            <a:avLst/>
          </a:prstGeom>
        </p:spPr>
      </p:pic>
      <p:sp>
        <p:nvSpPr>
          <p:cNvPr id="36" name="TextBox 35"/>
          <p:cNvSpPr txBox="1"/>
          <p:nvPr/>
        </p:nvSpPr>
        <p:spPr>
          <a:xfrm>
            <a:off x="1695698" y="4735784"/>
            <a:ext cx="6400800" cy="3549690"/>
          </a:xfrm>
          <a:prstGeom prst="rect">
            <a:avLst/>
          </a:prstGeom>
          <a:noFill/>
        </p:spPr>
        <p:txBody>
          <a:bodyPr wrap="square" rtlCol="0">
            <a:spAutoFit/>
          </a:bodyPr>
          <a:lstStyle/>
          <a:p>
            <a:pPr>
              <a:lnSpc>
                <a:spcPts val="2760"/>
              </a:lnSpc>
            </a:pPr>
            <a:r>
              <a:rPr lang="en-US" sz="4000" dirty="0">
                <a:solidFill>
                  <a:srgbClr val="009490"/>
                </a:solidFill>
              </a:rPr>
              <a:t>With Approval</a:t>
            </a:r>
            <a:r>
              <a:rPr lang="en-US" sz="4000" dirty="0" smtClean="0">
                <a:solidFill>
                  <a:srgbClr val="009490"/>
                </a:solidFill>
              </a:rPr>
              <a:t>:</a:t>
            </a:r>
          </a:p>
          <a:p>
            <a:pPr>
              <a:lnSpc>
                <a:spcPts val="2760"/>
              </a:lnSpc>
            </a:pPr>
            <a:endParaRPr lang="en-US" sz="1000" dirty="0" smtClean="0">
              <a:solidFill>
                <a:srgbClr val="009490"/>
              </a:solidFill>
            </a:endParaRPr>
          </a:p>
          <a:p>
            <a:pPr marL="457200" indent="-457200">
              <a:buFont typeface="Arial" panose="020B0604020202020204" pitchFamily="34" charset="0"/>
              <a:buChar char="•"/>
            </a:pPr>
            <a:r>
              <a:rPr lang="en-US" sz="3200" dirty="0" smtClean="0">
                <a:solidFill>
                  <a:srgbClr val="000000"/>
                </a:solidFill>
              </a:rPr>
              <a:t>Continued </a:t>
            </a:r>
            <a:r>
              <a:rPr lang="en-US" sz="3200" dirty="0">
                <a:solidFill>
                  <a:srgbClr val="000000"/>
                </a:solidFill>
              </a:rPr>
              <a:t>use of equipment</a:t>
            </a:r>
          </a:p>
          <a:p>
            <a:pPr marL="457200" indent="-457200">
              <a:buFont typeface="Arial" panose="020B0604020202020204" pitchFamily="34" charset="0"/>
              <a:buChar char="•"/>
            </a:pPr>
            <a:r>
              <a:rPr lang="en-US" sz="3200" dirty="0">
                <a:solidFill>
                  <a:srgbClr val="000000"/>
                </a:solidFill>
              </a:rPr>
              <a:t>Increased safety to community, law enforcement, and involved subjects</a:t>
            </a:r>
          </a:p>
          <a:p>
            <a:pPr marL="457200" indent="-457200">
              <a:buFont typeface="Arial" panose="020B0604020202020204" pitchFamily="34" charset="0"/>
              <a:buChar char="•"/>
            </a:pPr>
            <a:r>
              <a:rPr lang="en-US" sz="3200" dirty="0">
                <a:solidFill>
                  <a:srgbClr val="000000"/>
                </a:solidFill>
              </a:rPr>
              <a:t>Increased transparency</a:t>
            </a:r>
          </a:p>
          <a:p>
            <a:endParaRPr lang="en-US" dirty="0"/>
          </a:p>
        </p:txBody>
      </p:sp>
      <p:sp>
        <p:nvSpPr>
          <p:cNvPr id="37" name="TextBox 36"/>
          <p:cNvSpPr txBox="1"/>
          <p:nvPr/>
        </p:nvSpPr>
        <p:spPr>
          <a:xfrm>
            <a:off x="8604983" y="2988595"/>
            <a:ext cx="7772400" cy="4452501"/>
          </a:xfrm>
          <a:prstGeom prst="rect">
            <a:avLst/>
          </a:prstGeom>
          <a:noFill/>
        </p:spPr>
        <p:txBody>
          <a:bodyPr wrap="square" rtlCol="0">
            <a:spAutoFit/>
          </a:bodyPr>
          <a:lstStyle/>
          <a:p>
            <a:pPr>
              <a:lnSpc>
                <a:spcPts val="2760"/>
              </a:lnSpc>
            </a:pPr>
            <a:r>
              <a:rPr lang="en-US" sz="4000" dirty="0">
                <a:solidFill>
                  <a:srgbClr val="009490"/>
                </a:solidFill>
              </a:rPr>
              <a:t>Without Approval:</a:t>
            </a:r>
          </a:p>
          <a:p>
            <a:endParaRPr lang="en-US" dirty="0"/>
          </a:p>
          <a:p>
            <a:pPr marL="457200" indent="-457200">
              <a:buFont typeface="Arial" panose="020B0604020202020204" pitchFamily="34" charset="0"/>
              <a:buChar char="•"/>
            </a:pPr>
            <a:r>
              <a:rPr lang="en-US" sz="3200" dirty="0">
                <a:solidFill>
                  <a:srgbClr val="000000"/>
                </a:solidFill>
              </a:rPr>
              <a:t>Change in response to critical incidents</a:t>
            </a:r>
          </a:p>
          <a:p>
            <a:pPr marL="457200" indent="-457200">
              <a:buFont typeface="Arial" panose="020B0604020202020204" pitchFamily="34" charset="0"/>
              <a:buChar char="•"/>
            </a:pPr>
            <a:r>
              <a:rPr lang="en-US" sz="3200" dirty="0" smtClean="0">
                <a:solidFill>
                  <a:srgbClr val="000000"/>
                </a:solidFill>
              </a:rPr>
              <a:t>Change </a:t>
            </a:r>
            <a:r>
              <a:rPr lang="en-US" sz="3200" dirty="0">
                <a:solidFill>
                  <a:srgbClr val="000000"/>
                </a:solidFill>
              </a:rPr>
              <a:t>in response to mutual aid </a:t>
            </a:r>
          </a:p>
          <a:p>
            <a:pPr marL="457200" indent="-457200">
              <a:buFont typeface="Arial" panose="020B0604020202020204" pitchFamily="34" charset="0"/>
              <a:buChar char="•"/>
            </a:pPr>
            <a:r>
              <a:rPr lang="en-US" sz="3200" dirty="0" smtClean="0">
                <a:solidFill>
                  <a:srgbClr val="000000"/>
                </a:solidFill>
              </a:rPr>
              <a:t>Decreased </a:t>
            </a:r>
            <a:r>
              <a:rPr lang="en-US" sz="3200" dirty="0">
                <a:solidFill>
                  <a:srgbClr val="000000"/>
                </a:solidFill>
              </a:rPr>
              <a:t>safety to </a:t>
            </a:r>
            <a:r>
              <a:rPr lang="en-US" sz="3200" dirty="0" smtClean="0">
                <a:solidFill>
                  <a:srgbClr val="000000"/>
                </a:solidFill>
              </a:rPr>
              <a:t>law </a:t>
            </a:r>
            <a:r>
              <a:rPr lang="en-US" sz="3200" smtClean="0">
                <a:solidFill>
                  <a:srgbClr val="000000"/>
                </a:solidFill>
              </a:rPr>
              <a:t>enforcement, public </a:t>
            </a:r>
            <a:r>
              <a:rPr lang="en-US" sz="3200" dirty="0">
                <a:solidFill>
                  <a:srgbClr val="000000"/>
                </a:solidFill>
              </a:rPr>
              <a:t>and involved subjects</a:t>
            </a:r>
          </a:p>
          <a:p>
            <a:pPr marL="457200" indent="-457200">
              <a:buFont typeface="Arial" panose="020B0604020202020204" pitchFamily="34" charset="0"/>
              <a:buChar char="•"/>
            </a:pPr>
            <a:r>
              <a:rPr lang="en-US" sz="3200" dirty="0" smtClean="0">
                <a:solidFill>
                  <a:srgbClr val="000000"/>
                </a:solidFill>
              </a:rPr>
              <a:t>Lapse </a:t>
            </a:r>
            <a:r>
              <a:rPr lang="en-US" sz="3200" dirty="0">
                <a:solidFill>
                  <a:srgbClr val="000000"/>
                </a:solidFill>
              </a:rPr>
              <a:t>in training and skill sets</a:t>
            </a:r>
          </a:p>
          <a:p>
            <a:pPr marL="457200" indent="-457200">
              <a:buFont typeface="Arial" panose="020B0604020202020204" pitchFamily="34" charset="0"/>
              <a:buChar char="•"/>
            </a:pPr>
            <a:r>
              <a:rPr lang="en-US" sz="3200" dirty="0" smtClean="0">
                <a:solidFill>
                  <a:srgbClr val="000000"/>
                </a:solidFill>
              </a:rPr>
              <a:t>Affects </a:t>
            </a:r>
            <a:r>
              <a:rPr lang="en-US" sz="3200" dirty="0">
                <a:solidFill>
                  <a:srgbClr val="000000"/>
                </a:solidFill>
              </a:rPr>
              <a:t>retention and recruiting</a:t>
            </a:r>
          </a:p>
          <a:p>
            <a:pPr marL="457200" indent="-457200">
              <a:buFont typeface="Arial" panose="020B0604020202020204" pitchFamily="34" charset="0"/>
              <a:buChar char="•"/>
            </a:pPr>
            <a:r>
              <a:rPr lang="en-US" sz="3200" dirty="0" smtClean="0">
                <a:solidFill>
                  <a:srgbClr val="000000"/>
                </a:solidFill>
              </a:rPr>
              <a:t>Challenge </a:t>
            </a:r>
            <a:r>
              <a:rPr lang="en-US" sz="3200" dirty="0">
                <a:solidFill>
                  <a:srgbClr val="000000"/>
                </a:solidFill>
              </a:rPr>
              <a:t>of equipment disposal/storage</a:t>
            </a:r>
          </a:p>
          <a:p>
            <a:endParaRPr lang="en-US" dirty="0"/>
          </a:p>
        </p:txBody>
      </p:sp>
      <p:pic>
        <p:nvPicPr>
          <p:cNvPr id="38"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009442" y="2763566"/>
            <a:ext cx="1372511" cy="1365025"/>
          </a:xfrm>
          <a:prstGeom prst="rect">
            <a:avLst/>
          </a:prstGeom>
        </p:spPr>
      </p:pic>
      <p:pic>
        <p:nvPicPr>
          <p:cNvPr id="39" name="Picture 10"/>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053530" y="7505700"/>
            <a:ext cx="1559548" cy="1559548"/>
          </a:xfrm>
          <a:prstGeom prst="rect">
            <a:avLst/>
          </a:prstGeom>
        </p:spPr>
      </p:pic>
    </p:spTree>
    <p:extLst>
      <p:ext uri="{BB962C8B-B14F-4D97-AF65-F5344CB8AC3E}">
        <p14:creationId xmlns:p14="http://schemas.microsoft.com/office/powerpoint/2010/main" val="4116321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9" y="0"/>
            <a:ext cx="20442115" cy="10629900"/>
          </a:xfrm>
          <a:prstGeom prst="rect">
            <a:avLst/>
          </a:prstGeom>
        </p:spPr>
      </p:pic>
      <p:sp>
        <p:nvSpPr>
          <p:cNvPr id="13" name="TextBox 13"/>
          <p:cNvSpPr txBox="1"/>
          <p:nvPr/>
        </p:nvSpPr>
        <p:spPr>
          <a:xfrm>
            <a:off x="1028700" y="4505978"/>
            <a:ext cx="9917478" cy="1835943"/>
          </a:xfrm>
          <a:prstGeom prst="rect">
            <a:avLst/>
          </a:prstGeom>
        </p:spPr>
        <p:txBody>
          <a:bodyPr lIns="0" tIns="0" rIns="0" bIns="0" rtlCol="0" anchor="t">
            <a:spAutoFit/>
          </a:bodyPr>
          <a:lstStyle/>
          <a:p>
            <a:pPr>
              <a:lnSpc>
                <a:spcPts val="14400"/>
              </a:lnSpc>
            </a:pPr>
            <a:r>
              <a:rPr lang="en-US" sz="12000" dirty="0" smtClean="0">
                <a:solidFill>
                  <a:srgbClr val="6CE5E8"/>
                </a:solidFill>
                <a:latin typeface="+mj-lt"/>
              </a:rPr>
              <a:t>Questions?</a:t>
            </a:r>
            <a:endParaRPr lang="en-US" sz="12000" dirty="0">
              <a:solidFill>
                <a:srgbClr val="6CE5E8"/>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37" y="-1104900"/>
            <a:ext cx="8418324" cy="12115800"/>
            <a:chOff x="962832" y="0"/>
            <a:chExt cx="9144001" cy="1371600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32" y="0"/>
              <a:ext cx="9144001" cy="13716000"/>
            </a:xfrm>
            <a:prstGeom prst="rect">
              <a:avLst/>
            </a:prstGeom>
          </p:spPr>
        </p:pic>
      </p:grpSp>
      <p:grpSp>
        <p:nvGrpSpPr>
          <p:cNvPr id="2" name="Group 2"/>
          <p:cNvGrpSpPr/>
          <p:nvPr/>
        </p:nvGrpSpPr>
        <p:grpSpPr>
          <a:xfrm>
            <a:off x="0" y="0"/>
            <a:ext cx="8302249" cy="10287000"/>
            <a:chOff x="0" y="0"/>
            <a:chExt cx="2808415" cy="3479800"/>
          </a:xfrm>
        </p:grpSpPr>
        <p:sp>
          <p:nvSpPr>
            <p:cNvPr id="3" name="Freeform 3"/>
            <p:cNvSpPr/>
            <p:nvPr/>
          </p:nvSpPr>
          <p:spPr>
            <a:xfrm>
              <a:off x="0" y="0"/>
              <a:ext cx="2808415" cy="3479800"/>
            </a:xfrm>
            <a:custGeom>
              <a:avLst/>
              <a:gdLst/>
              <a:ahLst/>
              <a:cxnLst/>
              <a:rect l="l" t="t" r="r" b="b"/>
              <a:pathLst>
                <a:path w="2808415" h="3479800">
                  <a:moveTo>
                    <a:pt x="0" y="0"/>
                  </a:moveTo>
                  <a:lnTo>
                    <a:pt x="2808415" y="0"/>
                  </a:lnTo>
                  <a:lnTo>
                    <a:pt x="2808415" y="3479800"/>
                  </a:lnTo>
                  <a:lnTo>
                    <a:pt x="0" y="3479800"/>
                  </a:lnTo>
                  <a:close/>
                </a:path>
              </a:pathLst>
            </a:custGeom>
            <a:solidFill>
              <a:srgbClr val="000000">
                <a:alpha val="58000"/>
              </a:srgbClr>
            </a:solidFill>
          </p:spPr>
        </p:sp>
      </p:grpSp>
      <p:sp>
        <p:nvSpPr>
          <p:cNvPr id="6" name="TextBox 6"/>
          <p:cNvSpPr txBox="1"/>
          <p:nvPr/>
        </p:nvSpPr>
        <p:spPr>
          <a:xfrm>
            <a:off x="1028700" y="4038600"/>
            <a:ext cx="6254443" cy="1102866"/>
          </a:xfrm>
          <a:prstGeom prst="rect">
            <a:avLst/>
          </a:prstGeom>
        </p:spPr>
        <p:txBody>
          <a:bodyPr lIns="0" tIns="0" rIns="0" bIns="0" rtlCol="0" anchor="t">
            <a:spAutoFit/>
          </a:bodyPr>
          <a:lstStyle/>
          <a:p>
            <a:pPr algn="ctr">
              <a:lnSpc>
                <a:spcPts val="8640"/>
              </a:lnSpc>
            </a:pPr>
            <a:r>
              <a:rPr lang="en-US" sz="7200" b="1" dirty="0" smtClean="0">
                <a:solidFill>
                  <a:srgbClr val="FFFFFF"/>
                </a:solidFill>
                <a:latin typeface="+mj-lt"/>
              </a:rPr>
              <a:t>What is AB 481?</a:t>
            </a:r>
            <a:endParaRPr lang="en-US" sz="7200" b="1" dirty="0">
              <a:solidFill>
                <a:srgbClr val="FFFFFF"/>
              </a:solidFill>
              <a:latin typeface="+mj-lt"/>
            </a:endParaRPr>
          </a:p>
        </p:txBody>
      </p:sp>
      <p:sp>
        <p:nvSpPr>
          <p:cNvPr id="9" name="TextBox 9"/>
          <p:cNvSpPr txBox="1"/>
          <p:nvPr/>
        </p:nvSpPr>
        <p:spPr>
          <a:xfrm>
            <a:off x="9677400" y="1562100"/>
            <a:ext cx="7559277" cy="538609"/>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Signed in September, 2021</a:t>
            </a:r>
            <a:endParaRPr lang="en-US" sz="3200" dirty="0">
              <a:solidFill>
                <a:srgbClr val="009490"/>
              </a:solidFill>
            </a:endParaRPr>
          </a:p>
        </p:txBody>
      </p:sp>
      <p:grpSp>
        <p:nvGrpSpPr>
          <p:cNvPr id="10" name="Group 10"/>
          <p:cNvGrpSpPr/>
          <p:nvPr/>
        </p:nvGrpSpPr>
        <p:grpSpPr>
          <a:xfrm>
            <a:off x="9677398" y="3562991"/>
            <a:ext cx="7787879" cy="3082781"/>
            <a:chOff x="0" y="-38100"/>
            <a:chExt cx="10383838" cy="1479366"/>
          </a:xfrm>
        </p:grpSpPr>
        <p:sp>
          <p:nvSpPr>
            <p:cNvPr id="11" name="TextBox 11"/>
            <p:cNvSpPr txBox="1"/>
            <p:nvPr/>
          </p:nvSpPr>
          <p:spPr>
            <a:xfrm>
              <a:off x="304803" y="628938"/>
              <a:ext cx="10079035" cy="812328"/>
            </a:xfrm>
            <a:prstGeom prst="rect">
              <a:avLst/>
            </a:prstGeom>
          </p:spPr>
          <p:txBody>
            <a:bodyPr lIns="0" tIns="0" rIns="0" bIns="0" rtlCol="0" anchor="t">
              <a:spAutoFit/>
            </a:bodyPr>
            <a:lstStyle/>
            <a:p>
              <a:pPr marL="800100" lvl="1" indent="-342900">
                <a:lnSpc>
                  <a:spcPts val="3250"/>
                </a:lnSpc>
                <a:buFont typeface="Arial" panose="020B0604020202020204" pitchFamily="34" charset="0"/>
                <a:buChar char="•"/>
              </a:pPr>
              <a:r>
                <a:rPr lang="en-US" sz="2400" dirty="0" smtClean="0">
                  <a:solidFill>
                    <a:srgbClr val="000000"/>
                  </a:solidFill>
                </a:rPr>
                <a:t>Obtain approval of governing body</a:t>
              </a:r>
            </a:p>
            <a:p>
              <a:pPr marL="800100" lvl="1" indent="-342900">
                <a:lnSpc>
                  <a:spcPts val="3250"/>
                </a:lnSpc>
                <a:buFont typeface="Arial" panose="020B0604020202020204" pitchFamily="34" charset="0"/>
                <a:buChar char="•"/>
              </a:pPr>
              <a:r>
                <a:rPr lang="en-US" sz="2400" dirty="0" smtClean="0">
                  <a:solidFill>
                    <a:srgbClr val="000000"/>
                  </a:solidFill>
                </a:rPr>
                <a:t>Establish policy and post on website</a:t>
              </a:r>
            </a:p>
            <a:p>
              <a:pPr marL="800100" lvl="1" indent="-342900">
                <a:lnSpc>
                  <a:spcPts val="3250"/>
                </a:lnSpc>
                <a:buFont typeface="Arial" panose="020B0604020202020204" pitchFamily="34" charset="0"/>
                <a:buChar char="•"/>
              </a:pPr>
              <a:r>
                <a:rPr lang="en-US" sz="2400" dirty="0" smtClean="0">
                  <a:solidFill>
                    <a:srgbClr val="000000"/>
                  </a:solidFill>
                </a:rPr>
                <a:t>Public hearing concerning military equipment</a:t>
              </a:r>
            </a:p>
            <a:p>
              <a:pPr marL="800100" lvl="1" indent="-342900">
                <a:lnSpc>
                  <a:spcPts val="3250"/>
                </a:lnSpc>
                <a:buFont typeface="Arial" panose="020B0604020202020204" pitchFamily="34" charset="0"/>
                <a:buChar char="•"/>
              </a:pPr>
              <a:r>
                <a:rPr lang="en-US" sz="2400" dirty="0" smtClean="0">
                  <a:solidFill>
                    <a:srgbClr val="000000"/>
                  </a:solidFill>
                </a:rPr>
                <a:t>Submit annual report regarding use of equipment</a:t>
              </a:r>
              <a:endParaRPr lang="en-US" sz="2400" dirty="0">
                <a:solidFill>
                  <a:srgbClr val="000000"/>
                </a:solidFill>
              </a:endParaRPr>
            </a:p>
          </p:txBody>
        </p:sp>
        <p:sp>
          <p:nvSpPr>
            <p:cNvPr id="12" name="TextBox 12"/>
            <p:cNvSpPr txBox="1"/>
            <p:nvPr/>
          </p:nvSpPr>
          <p:spPr>
            <a:xfrm>
              <a:off x="0" y="-38100"/>
              <a:ext cx="10079035" cy="516936"/>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Establishes requirements for acquisition and use of military equipment</a:t>
              </a:r>
              <a:endParaRPr lang="en-US" sz="3200" dirty="0">
                <a:solidFill>
                  <a:srgbClr val="009490"/>
                </a:solidFill>
              </a:endParaRPr>
            </a:p>
          </p:txBody>
        </p:sp>
      </p:grpSp>
      <p:sp>
        <p:nvSpPr>
          <p:cNvPr id="14" name="TextBox 14"/>
          <p:cNvSpPr txBox="1"/>
          <p:nvPr/>
        </p:nvSpPr>
        <p:spPr>
          <a:xfrm>
            <a:off x="9671534" y="7224335"/>
            <a:ext cx="7559277" cy="512320"/>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Must be commenced by May 1, 2022</a:t>
            </a:r>
            <a:endParaRPr lang="en-US" sz="3200" dirty="0">
              <a:solidFill>
                <a:srgbClr val="009490"/>
              </a:solidFill>
            </a:endParaRPr>
          </a:p>
        </p:txBody>
      </p:sp>
      <p:sp>
        <p:nvSpPr>
          <p:cNvPr id="16" name="TextBox 9"/>
          <p:cNvSpPr txBox="1"/>
          <p:nvPr/>
        </p:nvSpPr>
        <p:spPr>
          <a:xfrm>
            <a:off x="9677399" y="2540050"/>
            <a:ext cx="7559277" cy="538609"/>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Effective January 1, 2022</a:t>
            </a:r>
            <a:endParaRPr lang="en-US" sz="3200" dirty="0">
              <a:solidFill>
                <a:srgbClr val="009490"/>
              </a:solidFill>
            </a:endParaRPr>
          </a:p>
        </p:txBody>
      </p:sp>
      <p:sp>
        <p:nvSpPr>
          <p:cNvPr id="17" name="TextBox 14"/>
          <p:cNvSpPr txBox="1"/>
          <p:nvPr/>
        </p:nvSpPr>
        <p:spPr>
          <a:xfrm>
            <a:off x="9671533" y="7939165"/>
            <a:ext cx="7559277" cy="512320"/>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Cease use of items not approved</a:t>
            </a:r>
            <a:endParaRPr lang="en-US" sz="3200" dirty="0">
              <a:solidFill>
                <a:srgbClr val="00949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1888551"/>
            <a:ext cx="9109870" cy="550472"/>
          </a:xfrm>
          <a:prstGeom prst="rect">
            <a:avLst/>
          </a:prstGeom>
        </p:spPr>
        <p:txBody>
          <a:bodyPr lIns="0" tIns="0" rIns="0" bIns="0" rtlCol="0" anchor="t">
            <a:spAutoFit/>
          </a:bodyPr>
          <a:lstStyle/>
          <a:p>
            <a:pPr>
              <a:lnSpc>
                <a:spcPts val="3360"/>
              </a:lnSpc>
            </a:pPr>
            <a:r>
              <a:rPr lang="en-US" sz="6600" b="1" dirty="0" smtClean="0">
                <a:solidFill>
                  <a:srgbClr val="FFFFFF"/>
                </a:solidFill>
              </a:rPr>
              <a:t>Current Equipment</a:t>
            </a:r>
            <a:endParaRPr lang="en-US" sz="6600" b="1" dirty="0">
              <a:solidFill>
                <a:srgbClr val="FFFFFF"/>
              </a:solidFill>
            </a:endParaRPr>
          </a:p>
        </p:txBody>
      </p:sp>
      <p:sp>
        <p:nvSpPr>
          <p:cNvPr id="3" name="TextBox 3"/>
          <p:cNvSpPr txBox="1"/>
          <p:nvPr/>
        </p:nvSpPr>
        <p:spPr>
          <a:xfrm>
            <a:off x="1400827" y="3086100"/>
            <a:ext cx="8766970" cy="637097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smtClean="0">
                <a:solidFill>
                  <a:srgbClr val="6CE5E8"/>
                </a:solidFill>
              </a:rPr>
              <a:t>Why do we have them</a:t>
            </a:r>
            <a:r>
              <a:rPr lang="en-US" sz="3600" dirty="0" smtClean="0">
                <a:solidFill>
                  <a:srgbClr val="6CE5E8"/>
                </a:solidFill>
              </a:rPr>
              <a:t>?</a:t>
            </a:r>
          </a:p>
          <a:p>
            <a:pPr marL="914400" lvl="1" indent="-457200">
              <a:buFont typeface="Arial" panose="020B0604020202020204" pitchFamily="34" charset="0"/>
              <a:buChar char="•"/>
            </a:pPr>
            <a:r>
              <a:rPr lang="en-US" sz="3600" dirty="0" smtClean="0">
                <a:solidFill>
                  <a:schemeClr val="bg1"/>
                </a:solidFill>
              </a:rPr>
              <a:t>Historical Use</a:t>
            </a:r>
            <a:endParaRPr lang="en-US" sz="3600" dirty="0">
              <a:solidFill>
                <a:schemeClr val="bg1"/>
              </a:solidFill>
            </a:endParaRPr>
          </a:p>
          <a:p>
            <a:endParaRPr lang="en-US" dirty="0" smtClean="0">
              <a:solidFill>
                <a:srgbClr val="6CE5E8"/>
              </a:solidFill>
            </a:endParaRPr>
          </a:p>
          <a:p>
            <a:pPr marL="457200" indent="-457200">
              <a:buFont typeface="Arial" panose="020B0604020202020204" pitchFamily="34" charset="0"/>
              <a:buChar char="•"/>
            </a:pPr>
            <a:r>
              <a:rPr lang="en-US" sz="3600" dirty="0" smtClean="0">
                <a:solidFill>
                  <a:srgbClr val="6CE5E8"/>
                </a:solidFill>
              </a:rPr>
              <a:t>How do we fund?</a:t>
            </a:r>
          </a:p>
          <a:p>
            <a:pPr marL="914400" lvl="1" indent="-457200">
              <a:buFont typeface="Arial" panose="020B0604020202020204" pitchFamily="34" charset="0"/>
              <a:buChar char="•"/>
            </a:pPr>
            <a:r>
              <a:rPr lang="en-US" sz="3600" dirty="0" smtClean="0">
                <a:solidFill>
                  <a:schemeClr val="bg1"/>
                </a:solidFill>
              </a:rPr>
              <a:t>Federal </a:t>
            </a:r>
            <a:r>
              <a:rPr lang="en-US" sz="3600" dirty="0" smtClean="0">
                <a:solidFill>
                  <a:schemeClr val="bg1"/>
                </a:solidFill>
              </a:rPr>
              <a:t>Grants</a:t>
            </a:r>
            <a:endParaRPr lang="en-US" sz="3600" dirty="0" smtClean="0">
              <a:solidFill>
                <a:schemeClr val="bg1"/>
              </a:solidFill>
            </a:endParaRPr>
          </a:p>
          <a:p>
            <a:pPr marL="914400" lvl="1" indent="-457200">
              <a:buFont typeface="Arial" panose="020B0604020202020204" pitchFamily="34" charset="0"/>
              <a:buChar char="•"/>
            </a:pPr>
            <a:r>
              <a:rPr lang="en-US" sz="3600" dirty="0" smtClean="0">
                <a:solidFill>
                  <a:schemeClr val="bg1"/>
                </a:solidFill>
              </a:rPr>
              <a:t>City of Santa Cruz General Fund</a:t>
            </a:r>
          </a:p>
          <a:p>
            <a:pPr lvl="1"/>
            <a:endParaRPr lang="en-US" dirty="0">
              <a:solidFill>
                <a:schemeClr val="bg1"/>
              </a:solidFill>
            </a:endParaRPr>
          </a:p>
          <a:p>
            <a:pPr marL="457200" indent="-457200">
              <a:buFont typeface="Arial" panose="020B0604020202020204" pitchFamily="34" charset="0"/>
              <a:buChar char="•"/>
            </a:pPr>
            <a:r>
              <a:rPr lang="en-US" sz="3600" dirty="0" smtClean="0">
                <a:solidFill>
                  <a:srgbClr val="6CE5E8"/>
                </a:solidFill>
              </a:rPr>
              <a:t>Law Enforcement Support Program </a:t>
            </a:r>
          </a:p>
          <a:p>
            <a:r>
              <a:rPr lang="en-US" sz="3600" dirty="0">
                <a:solidFill>
                  <a:srgbClr val="6CE5E8"/>
                </a:solidFill>
              </a:rPr>
              <a:t> </a:t>
            </a:r>
            <a:r>
              <a:rPr lang="en-US" sz="3600" dirty="0" smtClean="0">
                <a:solidFill>
                  <a:srgbClr val="6CE5E8"/>
                </a:solidFill>
              </a:rPr>
              <a:t>  (1033 Program)</a:t>
            </a:r>
          </a:p>
          <a:p>
            <a:pPr marL="914400" lvl="1" indent="-457200">
              <a:buFont typeface="Arial" panose="020B0604020202020204" pitchFamily="34" charset="0"/>
              <a:buChar char="•"/>
            </a:pPr>
            <a:r>
              <a:rPr lang="en-US" sz="3600" dirty="0" smtClean="0">
                <a:solidFill>
                  <a:schemeClr val="bg1"/>
                </a:solidFill>
              </a:rPr>
              <a:t>No equipment obtained from program</a:t>
            </a:r>
          </a:p>
          <a:p>
            <a:pPr marL="914400" lvl="1" indent="-457200">
              <a:buFont typeface="Arial" panose="020B0604020202020204" pitchFamily="34" charset="0"/>
              <a:buChar char="•"/>
            </a:pPr>
            <a:r>
              <a:rPr lang="en-US" sz="3600" dirty="0" smtClean="0">
                <a:solidFill>
                  <a:schemeClr val="bg1"/>
                </a:solidFill>
              </a:rPr>
              <a:t>Will not participate in program</a:t>
            </a:r>
          </a:p>
          <a:p>
            <a:pPr lvl="1"/>
            <a:endParaRPr lang="en-US" dirty="0">
              <a:solidFill>
                <a:schemeClr val="bg1"/>
              </a:solidFill>
            </a:endParaRPr>
          </a:p>
          <a:p>
            <a:pPr marL="457200" indent="-457200">
              <a:buFont typeface="Arial" panose="020B0604020202020204" pitchFamily="34" charset="0"/>
              <a:buChar char="•"/>
            </a:pPr>
            <a:r>
              <a:rPr lang="en-US" sz="3600" dirty="0" smtClean="0">
                <a:solidFill>
                  <a:srgbClr val="6CE5E8"/>
                </a:solidFill>
              </a:rPr>
              <a:t>AB 481 does not </a:t>
            </a:r>
            <a:r>
              <a:rPr lang="en-US" sz="3600" dirty="0" smtClean="0">
                <a:solidFill>
                  <a:srgbClr val="6CE5E8"/>
                </a:solidFill>
              </a:rPr>
              <a:t>distinguish funding source</a:t>
            </a:r>
            <a:endParaRPr lang="en-US" sz="3600" dirty="0" smtClean="0">
              <a:solidFill>
                <a:srgbClr val="6CE5E8"/>
              </a:solidFill>
            </a:endParaRPr>
          </a:p>
        </p:txBody>
      </p:sp>
      <p:grpSp>
        <p:nvGrpSpPr>
          <p:cNvPr id="4" name="Group 4"/>
          <p:cNvGrpSpPr/>
          <p:nvPr/>
        </p:nvGrpSpPr>
        <p:grpSpPr>
          <a:xfrm>
            <a:off x="11582400" y="-190500"/>
            <a:ext cx="9040604" cy="10989556"/>
            <a:chOff x="12010" y="-254000"/>
            <a:chExt cx="12054139" cy="14652741"/>
          </a:xfrm>
        </p:grpSpPr>
        <p:pic>
          <p:nvPicPr>
            <p:cNvPr id="5" name="Picture 5"/>
            <p:cNvPicPr>
              <a:picLocks noChangeAspect="1"/>
            </p:cNvPicPr>
            <p:nvPr/>
          </p:nvPicPr>
          <p:blipFill rotWithShape="1">
            <a:blip r:embed="rId3">
              <a:extLst>
                <a:ext uri="{28A0092B-C50C-407E-A947-70E740481C1C}">
                  <a14:useLocalDpi xmlns:a14="http://schemas.microsoft.com/office/drawing/2010/main" val="0"/>
                </a:ext>
              </a:extLst>
            </a:blip>
            <a:srcRect l="6317"/>
            <a:stretch/>
          </p:blipFill>
          <p:spPr>
            <a:xfrm>
              <a:off x="12010" y="-254000"/>
              <a:ext cx="12054139" cy="14652741"/>
            </a:xfrm>
            <a:prstGeom prst="rect">
              <a:avLst/>
            </a:prstGeom>
          </p:spPr>
        </p:pic>
      </p:gr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32825" y="0"/>
            <a:ext cx="8147020" cy="10287000"/>
          </a:xfrm>
          <a:prstGeom prst="rect">
            <a:avLst/>
          </a:prstGeom>
          <a:solidFill>
            <a:srgbClr val="FFFFFF"/>
          </a:solidFill>
        </p:spPr>
      </p:sp>
      <p:sp>
        <p:nvSpPr>
          <p:cNvPr id="6" name="TextBox 6"/>
          <p:cNvSpPr txBox="1"/>
          <p:nvPr/>
        </p:nvSpPr>
        <p:spPr>
          <a:xfrm>
            <a:off x="9259749" y="1802639"/>
            <a:ext cx="7522168" cy="573106"/>
          </a:xfrm>
          <a:prstGeom prst="rect">
            <a:avLst/>
          </a:prstGeom>
        </p:spPr>
        <p:txBody>
          <a:bodyPr lIns="0" tIns="0" rIns="0" bIns="0" rtlCol="0" anchor="t">
            <a:spAutoFit/>
          </a:bodyPr>
          <a:lstStyle/>
          <a:p>
            <a:pPr>
              <a:lnSpc>
                <a:spcPts val="4160"/>
              </a:lnSpc>
            </a:pPr>
            <a:r>
              <a:rPr lang="en-US" sz="4400" dirty="0" smtClean="0">
                <a:solidFill>
                  <a:srgbClr val="6CE5E8"/>
                </a:solidFill>
              </a:rPr>
              <a:t>AB 481 Categories:</a:t>
            </a:r>
            <a:endParaRPr lang="en-US" sz="4400" dirty="0">
              <a:solidFill>
                <a:srgbClr val="6CE5E8"/>
              </a:solidFill>
            </a:endParaRPr>
          </a:p>
        </p:txBody>
      </p:sp>
      <p:pic>
        <p:nvPicPr>
          <p:cNvPr id="13" name="Picture 13"/>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24"/>
          <a:stretch>
            <a:fillRect/>
          </a:stretch>
        </p:blipFill>
        <p:spPr>
          <a:xfrm>
            <a:off x="-5230354" y="7205977"/>
            <a:ext cx="32999238" cy="5857972"/>
          </a:xfrm>
          <a:prstGeom prst="rect">
            <a:avLst/>
          </a:prstGeom>
        </p:spPr>
      </p:pic>
      <p:sp>
        <p:nvSpPr>
          <p:cNvPr id="19" name="TextBox 19"/>
          <p:cNvSpPr txBox="1"/>
          <p:nvPr/>
        </p:nvSpPr>
        <p:spPr>
          <a:xfrm>
            <a:off x="1028700" y="4501535"/>
            <a:ext cx="5655364" cy="2206758"/>
          </a:xfrm>
          <a:prstGeom prst="rect">
            <a:avLst/>
          </a:prstGeom>
        </p:spPr>
        <p:txBody>
          <a:bodyPr lIns="0" tIns="0" rIns="0" bIns="0" rtlCol="0" anchor="t">
            <a:spAutoFit/>
          </a:bodyPr>
          <a:lstStyle/>
          <a:p>
            <a:pPr marL="0" lvl="0" indent="0" algn="ctr">
              <a:lnSpc>
                <a:spcPts val="8640"/>
              </a:lnSpc>
              <a:spcBef>
                <a:spcPct val="0"/>
              </a:spcBef>
            </a:pPr>
            <a:r>
              <a:rPr lang="en-US" sz="7200" dirty="0" smtClean="0">
                <a:solidFill>
                  <a:srgbClr val="009490"/>
                </a:solidFill>
                <a:latin typeface="+mj-lt"/>
              </a:rPr>
              <a:t>Military equipment</a:t>
            </a:r>
          </a:p>
        </p:txBody>
      </p:sp>
      <p:sp>
        <p:nvSpPr>
          <p:cNvPr id="22" name="Rectangle 21"/>
          <p:cNvSpPr/>
          <p:nvPr/>
        </p:nvSpPr>
        <p:spPr>
          <a:xfrm>
            <a:off x="9175720" y="2089192"/>
            <a:ext cx="8765819" cy="7478970"/>
          </a:xfrm>
          <a:prstGeom prst="rect">
            <a:avLst/>
          </a:prstGeom>
        </p:spPr>
        <p:txBody>
          <a:bodyPr wrap="square">
            <a:spAutoFit/>
          </a:bodyPr>
          <a:lstStyle/>
          <a:p>
            <a:endParaRPr lang="en-US" sz="1600" dirty="0">
              <a:solidFill>
                <a:srgbClr val="000000"/>
              </a:solidFill>
            </a:endParaRPr>
          </a:p>
          <a:p>
            <a:endParaRPr lang="en-US" sz="1600" dirty="0"/>
          </a:p>
          <a:p>
            <a:pPr marL="800100" lvl="1" indent="-342900">
              <a:buFont typeface="Arial" panose="020B0604020202020204" pitchFamily="34" charset="0"/>
              <a:buChar char="•"/>
            </a:pPr>
            <a:r>
              <a:rPr lang="en-US" sz="3200" dirty="0">
                <a:solidFill>
                  <a:schemeClr val="bg1"/>
                </a:solidFill>
              </a:rPr>
              <a:t>Drones, robots </a:t>
            </a:r>
          </a:p>
          <a:p>
            <a:pPr marL="800100" lvl="1" indent="-342900">
              <a:buFont typeface="Arial" panose="020B0604020202020204" pitchFamily="34" charset="0"/>
              <a:buChar char="•"/>
            </a:pPr>
            <a:r>
              <a:rPr lang="en-US" sz="3200" dirty="0" smtClean="0">
                <a:solidFill>
                  <a:schemeClr val="bg1"/>
                </a:solidFill>
              </a:rPr>
              <a:t>Armored </a:t>
            </a:r>
            <a:r>
              <a:rPr lang="en-US" sz="3200" dirty="0">
                <a:solidFill>
                  <a:schemeClr val="bg1"/>
                </a:solidFill>
              </a:rPr>
              <a:t>vehicles</a:t>
            </a:r>
          </a:p>
          <a:p>
            <a:pPr marL="800100" lvl="1" indent="-342900">
              <a:buFont typeface="Arial" panose="020B0604020202020204" pitchFamily="34" charset="0"/>
              <a:buChar char="•"/>
            </a:pPr>
            <a:r>
              <a:rPr lang="en-US" sz="3200" dirty="0" smtClean="0">
                <a:solidFill>
                  <a:schemeClr val="bg1"/>
                </a:solidFill>
              </a:rPr>
              <a:t>Command </a:t>
            </a:r>
            <a:r>
              <a:rPr lang="en-US" sz="3200" dirty="0">
                <a:solidFill>
                  <a:schemeClr val="bg1"/>
                </a:solidFill>
              </a:rPr>
              <a:t>and control vehicles</a:t>
            </a:r>
          </a:p>
          <a:p>
            <a:pPr marL="800100" lvl="1" indent="-342900">
              <a:buFont typeface="Arial" panose="020B0604020202020204" pitchFamily="34" charset="0"/>
              <a:buChar char="•"/>
            </a:pPr>
            <a:r>
              <a:rPr lang="en-US" sz="3200" dirty="0" smtClean="0">
                <a:solidFill>
                  <a:schemeClr val="bg1"/>
                </a:solidFill>
              </a:rPr>
              <a:t>Firearms </a:t>
            </a:r>
            <a:r>
              <a:rPr lang="en-US" sz="3200" dirty="0">
                <a:solidFill>
                  <a:schemeClr val="bg1"/>
                </a:solidFill>
              </a:rPr>
              <a:t>of .50 caliber or greater</a:t>
            </a:r>
          </a:p>
          <a:p>
            <a:pPr marL="800100" lvl="1" indent="-342900">
              <a:buFont typeface="Arial" panose="020B0604020202020204" pitchFamily="34" charset="0"/>
              <a:buChar char="•"/>
            </a:pPr>
            <a:r>
              <a:rPr lang="en-US" sz="3200" dirty="0" smtClean="0">
                <a:solidFill>
                  <a:schemeClr val="bg1"/>
                </a:solidFill>
              </a:rPr>
              <a:t>Ammo </a:t>
            </a:r>
            <a:r>
              <a:rPr lang="en-US" sz="3200" dirty="0">
                <a:solidFill>
                  <a:schemeClr val="bg1"/>
                </a:solidFill>
              </a:rPr>
              <a:t>of .50 caliber or greater</a:t>
            </a:r>
          </a:p>
          <a:p>
            <a:pPr marL="800100" lvl="1" indent="-342900">
              <a:buFont typeface="Arial" panose="020B0604020202020204" pitchFamily="34" charset="0"/>
              <a:buChar char="•"/>
            </a:pPr>
            <a:r>
              <a:rPr lang="en-US" sz="3200" dirty="0" smtClean="0">
                <a:solidFill>
                  <a:schemeClr val="bg1"/>
                </a:solidFill>
              </a:rPr>
              <a:t>Firearm </a:t>
            </a:r>
            <a:r>
              <a:rPr lang="en-US" sz="3200" dirty="0">
                <a:solidFill>
                  <a:schemeClr val="bg1"/>
                </a:solidFill>
              </a:rPr>
              <a:t>or accessories designed to launch projectiles</a:t>
            </a:r>
          </a:p>
          <a:p>
            <a:pPr marL="800100" lvl="1" indent="-342900">
              <a:buFont typeface="Arial" panose="020B0604020202020204" pitchFamily="34" charset="0"/>
              <a:buChar char="•"/>
            </a:pPr>
            <a:r>
              <a:rPr lang="en-US" sz="3200" dirty="0" smtClean="0">
                <a:solidFill>
                  <a:schemeClr val="bg1"/>
                </a:solidFill>
              </a:rPr>
              <a:t>Flashbangs</a:t>
            </a:r>
            <a:r>
              <a:rPr lang="en-US" sz="3200" dirty="0">
                <a:solidFill>
                  <a:schemeClr val="bg1"/>
                </a:solidFill>
              </a:rPr>
              <a:t>, tear gas, pepper balls, grenades, </a:t>
            </a:r>
            <a:r>
              <a:rPr lang="en-US" sz="3200" dirty="0" smtClean="0">
                <a:solidFill>
                  <a:schemeClr val="bg1"/>
                </a:solidFill>
              </a:rPr>
              <a:t>etc.</a:t>
            </a:r>
            <a:endParaRPr lang="en-US" sz="3200" dirty="0">
              <a:solidFill>
                <a:schemeClr val="bg1"/>
              </a:solidFill>
            </a:endParaRPr>
          </a:p>
          <a:p>
            <a:pPr marL="800100" lvl="1" indent="-342900">
              <a:buFont typeface="Arial" panose="020B0604020202020204" pitchFamily="34" charset="0"/>
              <a:buChar char="•"/>
            </a:pPr>
            <a:r>
              <a:rPr lang="en-US" sz="3200" dirty="0" smtClean="0">
                <a:solidFill>
                  <a:schemeClr val="bg1"/>
                </a:solidFill>
              </a:rPr>
              <a:t>Projectile </a:t>
            </a:r>
            <a:r>
              <a:rPr lang="en-US" sz="3200" dirty="0">
                <a:solidFill>
                  <a:schemeClr val="bg1"/>
                </a:solidFill>
              </a:rPr>
              <a:t>launch platforms such as 40mm launchers, bean bags, rubber bullets, </a:t>
            </a:r>
            <a:r>
              <a:rPr lang="en-US" sz="3200" dirty="0" smtClean="0">
                <a:solidFill>
                  <a:schemeClr val="bg1"/>
                </a:solidFill>
              </a:rPr>
              <a:t>etc.</a:t>
            </a:r>
            <a:endParaRPr lang="en-US" sz="3200" dirty="0">
              <a:solidFill>
                <a:schemeClr val="bg1"/>
              </a:solidFill>
            </a:endParaRPr>
          </a:p>
          <a:p>
            <a:pPr marL="800100" lvl="1" indent="-342900">
              <a:buFont typeface="Arial" panose="020B0604020202020204" pitchFamily="34" charset="0"/>
              <a:buChar char="•"/>
            </a:pPr>
            <a:r>
              <a:rPr lang="en-US" sz="3200" dirty="0" smtClean="0">
                <a:solidFill>
                  <a:schemeClr val="bg1"/>
                </a:solidFill>
              </a:rPr>
              <a:t>Any </a:t>
            </a:r>
            <a:r>
              <a:rPr lang="en-US" sz="3200" dirty="0">
                <a:solidFill>
                  <a:schemeClr val="bg1"/>
                </a:solidFill>
              </a:rPr>
              <a:t>other equipment determined by governing body</a:t>
            </a:r>
          </a:p>
          <a:p>
            <a:pPr marL="800100" lvl="1" indent="-342900">
              <a:buFont typeface="Arial" panose="020B0604020202020204" pitchFamily="34" charset="0"/>
              <a:buChar char="•"/>
            </a:pP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624"/>
          <a:stretch>
            <a:fillRect/>
          </a:stretch>
        </p:blipFill>
        <p:spPr>
          <a:xfrm>
            <a:off x="-3505200" y="8029004"/>
            <a:ext cx="25439566" cy="4515991"/>
          </a:xfrm>
          <a:prstGeom prst="rect">
            <a:avLst/>
          </a:prstGeom>
        </p:spPr>
      </p:pic>
      <p:sp>
        <p:nvSpPr>
          <p:cNvPr id="7" name="AutoShape 7"/>
          <p:cNvSpPr/>
          <p:nvPr/>
        </p:nvSpPr>
        <p:spPr>
          <a:xfrm>
            <a:off x="960020" y="2230912"/>
            <a:ext cx="16230600" cy="0"/>
          </a:xfrm>
          <a:prstGeom prst="line">
            <a:avLst/>
          </a:prstGeom>
          <a:ln w="9525" cap="flat">
            <a:solidFill>
              <a:srgbClr val="BDC2C5"/>
            </a:solidFill>
            <a:prstDash val="solid"/>
            <a:headEnd type="none" w="sm" len="sm"/>
            <a:tailEnd type="none" w="sm" len="sm"/>
          </a:ln>
        </p:spPr>
      </p:sp>
      <p:sp>
        <p:nvSpPr>
          <p:cNvPr id="9" name="TextBox 9"/>
          <p:cNvSpPr txBox="1"/>
          <p:nvPr/>
        </p:nvSpPr>
        <p:spPr>
          <a:xfrm>
            <a:off x="977605" y="1034538"/>
            <a:ext cx="11315700" cy="1102866"/>
          </a:xfrm>
          <a:prstGeom prst="rect">
            <a:avLst/>
          </a:prstGeom>
        </p:spPr>
        <p:txBody>
          <a:bodyPr lIns="0" tIns="0" rIns="0" bIns="0" rtlCol="0" anchor="t">
            <a:spAutoFit/>
          </a:bodyPr>
          <a:lstStyle/>
          <a:p>
            <a:pPr marL="0" lvl="0" indent="0" algn="l">
              <a:lnSpc>
                <a:spcPts val="8640"/>
              </a:lnSpc>
              <a:spcBef>
                <a:spcPct val="0"/>
              </a:spcBef>
            </a:pPr>
            <a:r>
              <a:rPr lang="en-US" sz="7200" dirty="0" smtClean="0">
                <a:solidFill>
                  <a:srgbClr val="009490"/>
                </a:solidFill>
                <a:latin typeface="+mj-lt"/>
              </a:rPr>
              <a:t>SCPD Office Policy - 705</a:t>
            </a:r>
            <a:endParaRPr lang="en-US" sz="7200" dirty="0">
              <a:solidFill>
                <a:srgbClr val="009490"/>
              </a:solidFill>
              <a:latin typeface="+mj-lt"/>
            </a:endParaRPr>
          </a:p>
        </p:txBody>
      </p:sp>
      <p:pic>
        <p:nvPicPr>
          <p:cNvPr id="23" name="Picture 22"/>
          <p:cNvPicPr>
            <a:picLocks noChangeAspect="1"/>
          </p:cNvPicPr>
          <p:nvPr/>
        </p:nvPicPr>
        <p:blipFill>
          <a:blip r:embed="rId6"/>
          <a:stretch>
            <a:fillRect/>
          </a:stretch>
        </p:blipFill>
        <p:spPr>
          <a:xfrm>
            <a:off x="15832308" y="452029"/>
            <a:ext cx="1358312" cy="1657739"/>
          </a:xfrm>
          <a:prstGeom prst="rect">
            <a:avLst/>
          </a:prstGeom>
        </p:spPr>
      </p:pic>
      <p:sp>
        <p:nvSpPr>
          <p:cNvPr id="27" name="TextBox 15"/>
          <p:cNvSpPr txBox="1"/>
          <p:nvPr/>
        </p:nvSpPr>
        <p:spPr>
          <a:xfrm>
            <a:off x="5831496" y="2599178"/>
            <a:ext cx="12958787" cy="4431983"/>
          </a:xfrm>
          <a:prstGeom prst="rect">
            <a:avLst/>
          </a:prstGeom>
        </p:spPr>
        <p:txBody>
          <a:bodyPr wrap="square" lIns="0" tIns="0" rIns="0" bIns="0" numCol="1" rtlCol="0" anchor="t">
            <a:spAutoFit/>
          </a:bodyPr>
          <a:lstStyle/>
          <a:p>
            <a:pPr marL="457200" indent="-457200">
              <a:buFont typeface="Arial" panose="020B0604020202020204" pitchFamily="34" charset="0"/>
              <a:buChar char="•"/>
            </a:pPr>
            <a:r>
              <a:rPr lang="en-US" sz="3200" dirty="0" smtClean="0"/>
              <a:t>Definition </a:t>
            </a:r>
            <a:r>
              <a:rPr lang="en-US" sz="3200" dirty="0"/>
              <a:t>of military equipment</a:t>
            </a:r>
          </a:p>
          <a:p>
            <a:pPr marL="457200" indent="-457200">
              <a:buFont typeface="Arial" panose="020B0604020202020204" pitchFamily="34" charset="0"/>
              <a:buChar char="•"/>
            </a:pPr>
            <a:r>
              <a:rPr lang="en-US" sz="3200" dirty="0"/>
              <a:t>A military equipment coordinator and their </a:t>
            </a:r>
            <a:r>
              <a:rPr lang="en-US" sz="3200" dirty="0" smtClean="0"/>
              <a:t>responsibilities</a:t>
            </a:r>
          </a:p>
          <a:p>
            <a:pPr marL="457200" indent="-457200">
              <a:buFont typeface="Arial" panose="020B0604020202020204" pitchFamily="34" charset="0"/>
              <a:buChar char="•"/>
            </a:pPr>
            <a:r>
              <a:rPr lang="en-US" sz="3200" dirty="0" smtClean="0"/>
              <a:t>Our </a:t>
            </a:r>
            <a:r>
              <a:rPr lang="en-US" sz="3200" dirty="0"/>
              <a:t>current military equipment inventory (attached</a:t>
            </a:r>
            <a:r>
              <a:rPr lang="en-US" sz="3200" dirty="0" smtClean="0"/>
              <a:t>):</a:t>
            </a:r>
          </a:p>
          <a:p>
            <a:endParaRPr lang="en-US" sz="3200" dirty="0" smtClean="0"/>
          </a:p>
          <a:p>
            <a:endParaRPr lang="en-US" sz="3200" dirty="0"/>
          </a:p>
          <a:p>
            <a:endParaRPr lang="en-US" sz="3200" dirty="0" smtClean="0"/>
          </a:p>
          <a:p>
            <a:endParaRPr lang="en-US" sz="3200" dirty="0"/>
          </a:p>
          <a:p>
            <a:endParaRPr lang="en-US" sz="3200" dirty="0"/>
          </a:p>
          <a:p>
            <a:endParaRPr lang="en-US" sz="3200" dirty="0"/>
          </a:p>
        </p:txBody>
      </p:sp>
      <p:pic>
        <p:nvPicPr>
          <p:cNvPr id="28" name="Picture 27"/>
          <p:cNvPicPr>
            <a:picLocks noChangeAspect="1"/>
          </p:cNvPicPr>
          <p:nvPr/>
        </p:nvPicPr>
        <p:blipFill>
          <a:blip r:embed="rId7"/>
          <a:stretch>
            <a:fillRect/>
          </a:stretch>
        </p:blipFill>
        <p:spPr>
          <a:xfrm>
            <a:off x="2378003" y="4377961"/>
            <a:ext cx="2141257" cy="2216652"/>
          </a:xfrm>
          <a:prstGeom prst="rect">
            <a:avLst/>
          </a:prstGeom>
        </p:spPr>
      </p:pic>
      <p:sp>
        <p:nvSpPr>
          <p:cNvPr id="2" name="Rectangle 1"/>
          <p:cNvSpPr/>
          <p:nvPr/>
        </p:nvSpPr>
        <p:spPr>
          <a:xfrm>
            <a:off x="1718773" y="3600059"/>
            <a:ext cx="2462662" cy="523220"/>
          </a:xfrm>
          <a:prstGeom prst="rect">
            <a:avLst/>
          </a:prstGeom>
        </p:spPr>
        <p:txBody>
          <a:bodyPr wrap="none">
            <a:spAutoFit/>
          </a:bodyPr>
          <a:lstStyle/>
          <a:p>
            <a:r>
              <a:rPr lang="en-US" sz="2800" dirty="0" smtClean="0">
                <a:solidFill>
                  <a:srgbClr val="009490"/>
                </a:solidFill>
              </a:rPr>
              <a:t>Draft Includes…</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277446451"/>
              </p:ext>
            </p:extLst>
          </p:nvPr>
        </p:nvGraphicFramePr>
        <p:xfrm>
          <a:off x="7315200" y="4347168"/>
          <a:ext cx="8679143" cy="2286000"/>
        </p:xfrm>
        <a:graphic>
          <a:graphicData uri="http://schemas.openxmlformats.org/drawingml/2006/table">
            <a:tbl>
              <a:tblPr>
                <a:tableStyleId>{2D5ABB26-0587-4C30-8999-92F81FD0307C}</a:tableStyleId>
              </a:tblPr>
              <a:tblGrid>
                <a:gridCol w="2819401"/>
                <a:gridCol w="5859742"/>
              </a:tblGrid>
              <a:tr h="395373">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Description</a:t>
                      </a:r>
                    </a:p>
                  </a:txBody>
                  <a:tcPr/>
                </a:tc>
                <a:tc>
                  <a:txBody>
                    <a:bodyPr/>
                    <a:lstStyle/>
                    <a:p>
                      <a:pPr marL="0" lvl="0" indent="0">
                        <a:buFont typeface="Arial" panose="020B0604020202020204" pitchFamily="34" charset="0"/>
                        <a:buNone/>
                      </a:pPr>
                      <a:r>
                        <a:rPr lang="en-US" sz="2400" kern="1200" dirty="0" smtClean="0">
                          <a:solidFill>
                            <a:srgbClr val="009490"/>
                          </a:solidFill>
                          <a:latin typeface="+mn-lt"/>
                          <a:ea typeface="+mn-ea"/>
                          <a:cs typeface="+mn-cs"/>
                        </a:rPr>
                        <a:t>Authorized Use</a:t>
                      </a:r>
                      <a:endParaRPr lang="en-US" sz="2400" kern="1200" dirty="0">
                        <a:solidFill>
                          <a:srgbClr val="009490"/>
                        </a:solidFill>
                        <a:latin typeface="+mn-lt"/>
                        <a:ea typeface="+mn-ea"/>
                        <a:cs typeface="+mn-cs"/>
                      </a:endParaRPr>
                    </a:p>
                  </a:txBody>
                  <a:tcPr/>
                </a:tc>
              </a:tr>
              <a:tr h="358357">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Quantity</a:t>
                      </a:r>
                    </a:p>
                  </a:txBody>
                  <a:tcPr/>
                </a:tc>
                <a:tc>
                  <a:txBody>
                    <a:bodyPr/>
                    <a:lstStyle/>
                    <a:p>
                      <a:pPr marL="0" lvl="0" indent="0">
                        <a:buFont typeface="Arial" panose="020B0604020202020204" pitchFamily="34" charset="0"/>
                        <a:buNone/>
                      </a:pPr>
                      <a:r>
                        <a:rPr lang="en-US" sz="2400" kern="1200" dirty="0" smtClean="0">
                          <a:solidFill>
                            <a:srgbClr val="009490"/>
                          </a:solidFill>
                          <a:latin typeface="+mn-lt"/>
                          <a:ea typeface="+mn-ea"/>
                          <a:cs typeface="+mn-cs"/>
                        </a:rPr>
                        <a:t>Expected Lifespan</a:t>
                      </a:r>
                    </a:p>
                  </a:txBody>
                  <a:tcPr/>
                </a:tc>
              </a:tr>
              <a:tr h="358357">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Capabilities</a:t>
                      </a:r>
                    </a:p>
                  </a:txBody>
                  <a:tcPr/>
                </a:tc>
                <a:tc>
                  <a:txBody>
                    <a:bodyPr/>
                    <a:lstStyle/>
                    <a:p>
                      <a:pPr marL="0" lvl="0" indent="0">
                        <a:buFont typeface="Arial" panose="020B0604020202020204" pitchFamily="34" charset="0"/>
                        <a:buNone/>
                      </a:pPr>
                      <a:r>
                        <a:rPr lang="en-US" sz="2400" kern="1200" dirty="0" smtClean="0">
                          <a:solidFill>
                            <a:srgbClr val="009490"/>
                          </a:solidFill>
                          <a:latin typeface="+mn-lt"/>
                          <a:ea typeface="+mn-ea"/>
                          <a:cs typeface="+mn-cs"/>
                        </a:rPr>
                        <a:t>Fiscal Impact</a:t>
                      </a:r>
                      <a:endParaRPr lang="en-US" sz="2400" kern="1200" dirty="0">
                        <a:solidFill>
                          <a:srgbClr val="009490"/>
                        </a:solidFill>
                        <a:latin typeface="+mn-lt"/>
                        <a:ea typeface="+mn-ea"/>
                        <a:cs typeface="+mn-cs"/>
                      </a:endParaRPr>
                    </a:p>
                  </a:txBody>
                  <a:tcPr/>
                </a:tc>
              </a:tr>
              <a:tr h="358357">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Purchase Cost</a:t>
                      </a:r>
                    </a:p>
                  </a:txBody>
                  <a:tcPr/>
                </a:tc>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Training</a:t>
                      </a:r>
                      <a:endParaRPr lang="en-US" sz="2400" kern="1200" dirty="0">
                        <a:solidFill>
                          <a:srgbClr val="009490"/>
                        </a:solidFill>
                        <a:latin typeface="+mn-lt"/>
                        <a:ea typeface="+mn-ea"/>
                        <a:cs typeface="+mn-cs"/>
                      </a:endParaRPr>
                    </a:p>
                  </a:txBody>
                  <a:tcPr/>
                </a:tc>
              </a:tr>
              <a:tr h="3583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smtClean="0">
                          <a:solidFill>
                            <a:srgbClr val="009490"/>
                          </a:solidFill>
                          <a:latin typeface="+mn-lt"/>
                          <a:ea typeface="+mn-ea"/>
                          <a:cs typeface="+mn-cs"/>
                        </a:rPr>
                        <a:t>Purpose</a:t>
                      </a:r>
                    </a:p>
                  </a:txBody>
                  <a:tcPr/>
                </a:tc>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Legal and Procedural Rules</a:t>
                      </a:r>
                      <a:endParaRPr lang="en-US" sz="2400" kern="1200" dirty="0">
                        <a:solidFill>
                          <a:srgbClr val="009490"/>
                        </a:solidFill>
                        <a:latin typeface="+mn-lt"/>
                        <a:ea typeface="+mn-ea"/>
                        <a:cs typeface="+mn-cs"/>
                      </a:endParaRPr>
                    </a:p>
                  </a:txBody>
                  <a:tcPr/>
                </a:tc>
              </a:tr>
            </a:tbl>
          </a:graphicData>
        </a:graphic>
      </p:graphicFrame>
      <p:sp>
        <p:nvSpPr>
          <p:cNvPr id="4" name="Rectangle 3"/>
          <p:cNvSpPr/>
          <p:nvPr/>
        </p:nvSpPr>
        <p:spPr>
          <a:xfrm>
            <a:off x="5715001" y="6771231"/>
            <a:ext cx="9144000" cy="2554545"/>
          </a:xfrm>
          <a:prstGeom prst="rect">
            <a:avLst/>
          </a:prstGeom>
        </p:spPr>
        <p:txBody>
          <a:bodyPr>
            <a:spAutoFit/>
          </a:bodyPr>
          <a:lstStyle/>
          <a:p>
            <a:pPr marL="457200" indent="-457200">
              <a:buFont typeface="Arial" panose="020B0604020202020204" pitchFamily="34" charset="0"/>
              <a:buChar char="•"/>
            </a:pPr>
            <a:r>
              <a:rPr lang="en-US" sz="3200" dirty="0"/>
              <a:t>Approval requirements</a:t>
            </a:r>
          </a:p>
          <a:p>
            <a:pPr marL="457200" indent="-457200">
              <a:buFont typeface="Arial" panose="020B0604020202020204" pitchFamily="34" charset="0"/>
              <a:buChar char="•"/>
            </a:pPr>
            <a:r>
              <a:rPr lang="en-US" sz="3200" dirty="0"/>
              <a:t>Complaint process</a:t>
            </a:r>
          </a:p>
          <a:p>
            <a:pPr marL="457200" indent="-457200">
              <a:buFont typeface="Arial" panose="020B0604020202020204" pitchFamily="34" charset="0"/>
              <a:buChar char="•"/>
            </a:pPr>
            <a:r>
              <a:rPr lang="en-US" sz="3200" dirty="0"/>
              <a:t>Coordination with other jurisdictions</a:t>
            </a:r>
          </a:p>
          <a:p>
            <a:pPr marL="457200" indent="-457200">
              <a:buFont typeface="Arial" panose="020B0604020202020204" pitchFamily="34" charset="0"/>
              <a:buChar char="•"/>
            </a:pPr>
            <a:r>
              <a:rPr lang="en-US" sz="3200" dirty="0"/>
              <a:t>Annual report</a:t>
            </a:r>
          </a:p>
          <a:p>
            <a:pPr marL="457200" indent="-457200">
              <a:buFont typeface="Arial" panose="020B0604020202020204" pitchFamily="34" charset="0"/>
              <a:buChar char="•"/>
            </a:pPr>
            <a:r>
              <a:rPr lang="en-US" sz="3200" dirty="0"/>
              <a:t>Community engagement</a:t>
            </a:r>
          </a:p>
        </p:txBody>
      </p:sp>
    </p:spTree>
    <p:extLst>
      <p:ext uri="{BB962C8B-B14F-4D97-AF65-F5344CB8AC3E}">
        <p14:creationId xmlns:p14="http://schemas.microsoft.com/office/powerpoint/2010/main" val="279090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97048" y="1866900"/>
            <a:ext cx="9109870" cy="550472"/>
          </a:xfrm>
          <a:prstGeom prst="rect">
            <a:avLst/>
          </a:prstGeom>
        </p:spPr>
        <p:txBody>
          <a:bodyPr lIns="0" tIns="0" rIns="0" bIns="0" rtlCol="0" anchor="t">
            <a:spAutoFit/>
          </a:bodyPr>
          <a:lstStyle/>
          <a:p>
            <a:pPr>
              <a:lnSpc>
                <a:spcPts val="3360"/>
              </a:lnSpc>
            </a:pPr>
            <a:r>
              <a:rPr lang="en-US" sz="6600" b="1" dirty="0" smtClean="0">
                <a:solidFill>
                  <a:srgbClr val="FFFFFF"/>
                </a:solidFill>
              </a:rPr>
              <a:t>Robots &amp; UAS </a:t>
            </a:r>
            <a:r>
              <a:rPr lang="en-US" sz="4800" b="1" dirty="0" smtClean="0">
                <a:solidFill>
                  <a:srgbClr val="FFFFFF"/>
                </a:solidFill>
              </a:rPr>
              <a:t>(Category 1)</a:t>
            </a:r>
            <a:endParaRPr lang="en-US" sz="4800" b="1" dirty="0">
              <a:solidFill>
                <a:srgbClr val="FFFFFF"/>
              </a:solidFill>
            </a:endParaRPr>
          </a:p>
        </p:txBody>
      </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80" t="-1136" r="28478" b="1136"/>
          <a:stretch/>
        </p:blipFill>
        <p:spPr>
          <a:xfrm>
            <a:off x="11963401" y="-685800"/>
            <a:ext cx="6934200" cy="10972800"/>
          </a:xfrm>
          <a:prstGeom prst="rect">
            <a:avLst/>
          </a:prstGeom>
        </p:spPr>
      </p:pic>
      <p:sp>
        <p:nvSpPr>
          <p:cNvPr id="3" name="TextBox 3"/>
          <p:cNvSpPr txBox="1"/>
          <p:nvPr/>
        </p:nvSpPr>
        <p:spPr>
          <a:xfrm>
            <a:off x="1262510" y="3467100"/>
            <a:ext cx="9772650" cy="4431983"/>
          </a:xfrm>
          <a:prstGeom prst="rect">
            <a:avLst/>
          </a:prstGeom>
        </p:spPr>
        <p:txBody>
          <a:bodyPr wrap="square" lIns="0" tIns="0" rIns="0" bIns="0" rtlCol="0" anchor="t">
            <a:spAutoFit/>
          </a:bodyPr>
          <a:lstStyle/>
          <a:p>
            <a:pPr lvl="0"/>
            <a:r>
              <a:rPr lang="en-US" sz="3200" dirty="0" smtClean="0">
                <a:solidFill>
                  <a:srgbClr val="6CE5E8"/>
                </a:solidFill>
              </a:rPr>
              <a:t>Recon Robotics “Throw </a:t>
            </a:r>
            <a:r>
              <a:rPr lang="en-US" sz="3200" dirty="0" smtClean="0">
                <a:solidFill>
                  <a:srgbClr val="6CE5E8"/>
                </a:solidFill>
              </a:rPr>
              <a:t>bot” </a:t>
            </a:r>
            <a:endParaRPr lang="en-US" sz="3200" dirty="0" smtClean="0">
              <a:solidFill>
                <a:srgbClr val="6CE5E8"/>
              </a:solidFill>
            </a:endParaRPr>
          </a:p>
          <a:p>
            <a:pPr lvl="1"/>
            <a:r>
              <a:rPr lang="en-US" sz="3200" dirty="0" smtClean="0">
                <a:solidFill>
                  <a:schemeClr val="bg1"/>
                </a:solidFill>
              </a:rPr>
              <a:t>Quantity</a:t>
            </a:r>
            <a:r>
              <a:rPr lang="en-US" sz="3200" dirty="0" smtClean="0">
                <a:solidFill>
                  <a:schemeClr val="bg1"/>
                </a:solidFill>
              </a:rPr>
              <a:t>: 1 </a:t>
            </a:r>
          </a:p>
          <a:p>
            <a:pPr lvl="1"/>
            <a:r>
              <a:rPr lang="en-US" sz="3200" dirty="0" smtClean="0">
                <a:solidFill>
                  <a:schemeClr val="bg1"/>
                </a:solidFill>
              </a:rPr>
              <a:t>Purpose: Used in high-risk situations where its use may enhance officer or citizen safety</a:t>
            </a:r>
          </a:p>
          <a:p>
            <a:pPr lvl="0"/>
            <a:endParaRPr lang="en-US" sz="3200" dirty="0">
              <a:solidFill>
                <a:srgbClr val="6CE5E8"/>
              </a:solidFill>
            </a:endParaRPr>
          </a:p>
          <a:p>
            <a:pPr lvl="0"/>
            <a:r>
              <a:rPr lang="en-US" sz="3200" dirty="0">
                <a:solidFill>
                  <a:srgbClr val="6CE5E8"/>
                </a:solidFill>
              </a:rPr>
              <a:t>AVITAR II by </a:t>
            </a:r>
            <a:r>
              <a:rPr lang="en-US" sz="3200" dirty="0" err="1">
                <a:solidFill>
                  <a:srgbClr val="6CE5E8"/>
                </a:solidFill>
              </a:rPr>
              <a:t>Robotex</a:t>
            </a:r>
            <a:endParaRPr lang="en-US" sz="3200" dirty="0">
              <a:solidFill>
                <a:srgbClr val="6CE5E8"/>
              </a:solidFill>
            </a:endParaRPr>
          </a:p>
          <a:p>
            <a:pPr lvl="1"/>
            <a:r>
              <a:rPr lang="en-US" sz="3200" dirty="0" smtClean="0">
                <a:solidFill>
                  <a:schemeClr val="bg1"/>
                </a:solidFill>
              </a:rPr>
              <a:t>The </a:t>
            </a:r>
            <a:r>
              <a:rPr lang="en-US" sz="3200" dirty="0">
                <a:solidFill>
                  <a:schemeClr val="bg1"/>
                </a:solidFill>
              </a:rPr>
              <a:t>Santa Cruz Police Department has access to </a:t>
            </a:r>
            <a:r>
              <a:rPr lang="en-US" sz="3200" dirty="0" smtClean="0">
                <a:solidFill>
                  <a:schemeClr val="bg1"/>
                </a:solidFill>
              </a:rPr>
              <a:t>two throw phone robots maintained </a:t>
            </a:r>
            <a:r>
              <a:rPr lang="en-US" sz="3200" dirty="0">
                <a:solidFill>
                  <a:schemeClr val="bg1"/>
                </a:solidFill>
              </a:rPr>
              <a:t>by the Santa Cruz County Sheriff’s Office. </a:t>
            </a:r>
          </a:p>
        </p:txBody>
      </p:sp>
    </p:spTree>
    <p:extLst>
      <p:ext uri="{BB962C8B-B14F-4D97-AF65-F5344CB8AC3E}">
        <p14:creationId xmlns:p14="http://schemas.microsoft.com/office/powerpoint/2010/main" val="224997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97048" y="1866900"/>
            <a:ext cx="10356752" cy="509820"/>
          </a:xfrm>
          <a:prstGeom prst="rect">
            <a:avLst/>
          </a:prstGeom>
        </p:spPr>
        <p:txBody>
          <a:bodyPr wrap="square" lIns="0" tIns="0" rIns="0" bIns="0" rtlCol="0" anchor="t">
            <a:spAutoFit/>
          </a:bodyPr>
          <a:lstStyle/>
          <a:p>
            <a:pPr>
              <a:lnSpc>
                <a:spcPts val="3360"/>
              </a:lnSpc>
            </a:pPr>
            <a:r>
              <a:rPr lang="en-US" sz="5400" b="1" dirty="0" smtClean="0">
                <a:solidFill>
                  <a:srgbClr val="FFFFFF"/>
                </a:solidFill>
                <a:latin typeface="+mj-lt"/>
              </a:rPr>
              <a:t>Unmanned Aerial Vehicles </a:t>
            </a:r>
            <a:r>
              <a:rPr lang="en-US" sz="2400" b="1" dirty="0" smtClean="0">
                <a:solidFill>
                  <a:srgbClr val="FFFFFF"/>
                </a:solidFill>
                <a:latin typeface="+mj-lt"/>
              </a:rPr>
              <a:t>(Category 1)</a:t>
            </a:r>
            <a:endParaRPr lang="en-US" sz="1600" b="1" dirty="0">
              <a:solidFill>
                <a:srgbClr val="FFFFFF"/>
              </a:solidFill>
              <a:latin typeface="+mj-lt"/>
            </a:endParaRPr>
          </a:p>
        </p:txBody>
      </p:sp>
      <p:sp>
        <p:nvSpPr>
          <p:cNvPr id="3" name="TextBox 3"/>
          <p:cNvSpPr txBox="1"/>
          <p:nvPr/>
        </p:nvSpPr>
        <p:spPr>
          <a:xfrm>
            <a:off x="762000" y="3086100"/>
            <a:ext cx="8766970" cy="4924425"/>
          </a:xfrm>
          <a:prstGeom prst="rect">
            <a:avLst/>
          </a:prstGeom>
        </p:spPr>
        <p:txBody>
          <a:bodyPr wrap="square" lIns="0" tIns="0" rIns="0" bIns="0" rtlCol="0" anchor="t">
            <a:spAutoFit/>
          </a:bodyPr>
          <a:lstStyle/>
          <a:p>
            <a:pPr lvl="1"/>
            <a:r>
              <a:rPr lang="en-US" sz="3200" dirty="0" smtClean="0">
                <a:solidFill>
                  <a:srgbClr val="6CE5E8"/>
                </a:solidFill>
              </a:rPr>
              <a:t>The </a:t>
            </a:r>
            <a:r>
              <a:rPr lang="en-US" sz="3200" dirty="0">
                <a:solidFill>
                  <a:srgbClr val="6CE5E8"/>
                </a:solidFill>
              </a:rPr>
              <a:t>Santa Cruz Police Department </a:t>
            </a:r>
            <a:r>
              <a:rPr lang="en-US" sz="3200" dirty="0" smtClean="0">
                <a:solidFill>
                  <a:srgbClr val="6CE5E8"/>
                </a:solidFill>
              </a:rPr>
              <a:t>has access </a:t>
            </a:r>
            <a:r>
              <a:rPr lang="en-US" sz="3200" dirty="0">
                <a:solidFill>
                  <a:srgbClr val="6CE5E8"/>
                </a:solidFill>
              </a:rPr>
              <a:t>to several Unmanned Aerial Vehicles maintained by the Santa Cruz County Sheriff’s Office. </a:t>
            </a:r>
            <a:endParaRPr lang="en-US" sz="3200" dirty="0" smtClean="0">
              <a:solidFill>
                <a:srgbClr val="6CE5E8"/>
              </a:solidFill>
            </a:endParaRPr>
          </a:p>
          <a:p>
            <a:pPr lvl="1"/>
            <a:endParaRPr lang="en-US" sz="3200" dirty="0" smtClean="0">
              <a:solidFill>
                <a:srgbClr val="6CE5E8"/>
              </a:solidFill>
            </a:endParaRPr>
          </a:p>
          <a:p>
            <a:pPr lvl="1"/>
            <a:r>
              <a:rPr lang="en-US" sz="3200" dirty="0" smtClean="0">
                <a:solidFill>
                  <a:srgbClr val="6CE5E8"/>
                </a:solidFill>
              </a:rPr>
              <a:t>The </a:t>
            </a:r>
            <a:r>
              <a:rPr lang="en-US" sz="3200" dirty="0">
                <a:solidFill>
                  <a:srgbClr val="6CE5E8"/>
                </a:solidFill>
              </a:rPr>
              <a:t>U</a:t>
            </a:r>
            <a:r>
              <a:rPr lang="en-US" sz="3200" dirty="0" smtClean="0">
                <a:solidFill>
                  <a:srgbClr val="6CE5E8"/>
                </a:solidFill>
              </a:rPr>
              <a:t>nmanned </a:t>
            </a:r>
            <a:r>
              <a:rPr lang="en-US" sz="3200" dirty="0">
                <a:solidFill>
                  <a:srgbClr val="6CE5E8"/>
                </a:solidFill>
              </a:rPr>
              <a:t>A</a:t>
            </a:r>
            <a:r>
              <a:rPr lang="en-US" sz="3200" dirty="0" smtClean="0">
                <a:solidFill>
                  <a:srgbClr val="6CE5E8"/>
                </a:solidFill>
              </a:rPr>
              <a:t>erial </a:t>
            </a:r>
            <a:r>
              <a:rPr lang="en-US" sz="3200" dirty="0">
                <a:solidFill>
                  <a:srgbClr val="6CE5E8"/>
                </a:solidFill>
              </a:rPr>
              <a:t>V</a:t>
            </a:r>
            <a:r>
              <a:rPr lang="en-US" sz="3200" dirty="0" smtClean="0">
                <a:solidFill>
                  <a:srgbClr val="6CE5E8"/>
                </a:solidFill>
              </a:rPr>
              <a:t>ehicles </a:t>
            </a:r>
            <a:r>
              <a:rPr lang="en-US" sz="3200" dirty="0">
                <a:solidFill>
                  <a:srgbClr val="6CE5E8"/>
                </a:solidFill>
              </a:rPr>
              <a:t>may be deployed in situations that include, but are not limited to, a search for a missing person, natural disaster management, tactical or other public safety and life preservation situations. </a:t>
            </a:r>
          </a:p>
          <a:p>
            <a:pPr lvl="1"/>
            <a:endParaRPr lang="en-US" sz="3200" dirty="0">
              <a:solidFill>
                <a:srgbClr val="6CE5E8"/>
              </a:solidFill>
            </a:endParaRPr>
          </a:p>
        </p:txBody>
      </p:sp>
      <p:sp>
        <p:nvSpPr>
          <p:cNvPr id="11" name="AutoShape 11"/>
          <p:cNvSpPr/>
          <p:nvPr/>
        </p:nvSpPr>
        <p:spPr>
          <a:xfrm>
            <a:off x="997048" y="2552700"/>
            <a:ext cx="9109870" cy="0"/>
          </a:xfrm>
          <a:prstGeom prst="line">
            <a:avLst/>
          </a:prstGeom>
          <a:ln w="19050" cap="flat">
            <a:solidFill>
              <a:srgbClr val="FFFFFF"/>
            </a:solidFill>
            <a:prstDash val="solid"/>
            <a:headEnd type="none" w="sm" len="sm"/>
            <a:tailEnd type="none" w="sm" len="sm"/>
          </a:ln>
        </p:spPr>
      </p:sp>
      <p:pic>
        <p:nvPicPr>
          <p:cNvPr id="6" name="Picture 5"/>
          <p:cNvPicPr>
            <a:picLocks noChangeAspect="1"/>
          </p:cNvPicPr>
          <p:nvPr/>
        </p:nvPicPr>
        <p:blipFill rotWithShape="1">
          <a:blip r:embed="rId2"/>
          <a:srcRect l="6502"/>
          <a:stretch/>
        </p:blipFill>
        <p:spPr>
          <a:xfrm>
            <a:off x="11811000" y="0"/>
            <a:ext cx="7915370" cy="10259451"/>
          </a:xfrm>
          <a:prstGeom prst="rect">
            <a:avLst/>
          </a:prstGeom>
        </p:spPr>
      </p:pic>
    </p:spTree>
    <p:extLst>
      <p:ext uri="{BB962C8B-B14F-4D97-AF65-F5344CB8AC3E}">
        <p14:creationId xmlns:p14="http://schemas.microsoft.com/office/powerpoint/2010/main" val="180824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868680" y="672048"/>
            <a:ext cx="5777292" cy="3785652"/>
          </a:xfrm>
          <a:prstGeom prst="rect">
            <a:avLst/>
          </a:prstGeom>
        </p:spPr>
        <p:txBody>
          <a:bodyPr wrap="square" lIns="0" tIns="0" rIns="0" bIns="0" rtlCol="0" anchor="t">
            <a:spAutoFit/>
          </a:bodyPr>
          <a:lstStyle/>
          <a:p>
            <a:r>
              <a:rPr lang="en-US" sz="6600" b="1" dirty="0" smtClean="0">
                <a:solidFill>
                  <a:srgbClr val="FFFFFF"/>
                </a:solidFill>
                <a:latin typeface="+mj-lt"/>
              </a:rPr>
              <a:t>Armored Personnel Carrier </a:t>
            </a:r>
          </a:p>
          <a:p>
            <a:r>
              <a:rPr lang="en-US" sz="4800" b="1" dirty="0" smtClean="0">
                <a:solidFill>
                  <a:srgbClr val="FFFFFF"/>
                </a:solidFill>
                <a:latin typeface="+mj-lt"/>
              </a:rPr>
              <a:t>(Category 2 &amp; 3)</a:t>
            </a:r>
            <a:endParaRPr lang="en-US" sz="4800" b="1" dirty="0">
              <a:solidFill>
                <a:srgbClr val="FFFFFF"/>
              </a:solidFill>
              <a:latin typeface="+mj-lt"/>
            </a:endParaRPr>
          </a:p>
        </p:txBody>
      </p:sp>
      <p:sp>
        <p:nvSpPr>
          <p:cNvPr id="3" name="TextBox 3"/>
          <p:cNvSpPr txBox="1"/>
          <p:nvPr/>
        </p:nvSpPr>
        <p:spPr>
          <a:xfrm>
            <a:off x="838200" y="5062927"/>
            <a:ext cx="5033304" cy="4308872"/>
          </a:xfrm>
          <a:prstGeom prst="rect">
            <a:avLst/>
          </a:prstGeom>
        </p:spPr>
        <p:txBody>
          <a:bodyPr wrap="square" lIns="0" tIns="0" rIns="0" bIns="0" rtlCol="0" anchor="t">
            <a:spAutoFit/>
          </a:bodyPr>
          <a:lstStyle/>
          <a:p>
            <a:r>
              <a:rPr lang="en-US" sz="2800" dirty="0" err="1">
                <a:solidFill>
                  <a:srgbClr val="6CE5E8"/>
                </a:solidFill>
              </a:rPr>
              <a:t>Lenco</a:t>
            </a:r>
            <a:r>
              <a:rPr lang="en-US" sz="2800" dirty="0">
                <a:solidFill>
                  <a:srgbClr val="6CE5E8"/>
                </a:solidFill>
              </a:rPr>
              <a:t> Armored Rescue Vehicle </a:t>
            </a:r>
            <a:r>
              <a:rPr lang="en-US" sz="2800" dirty="0" smtClean="0">
                <a:solidFill>
                  <a:schemeClr val="bg1"/>
                </a:solidFill>
              </a:rPr>
              <a:t>Purpose</a:t>
            </a:r>
            <a:r>
              <a:rPr lang="en-US" sz="2800" dirty="0">
                <a:solidFill>
                  <a:schemeClr val="bg1"/>
                </a:solidFill>
              </a:rPr>
              <a:t>:</a:t>
            </a:r>
          </a:p>
          <a:p>
            <a:pPr lvl="1"/>
            <a:r>
              <a:rPr lang="en-US" sz="2800" dirty="0">
                <a:solidFill>
                  <a:schemeClr val="bg1"/>
                </a:solidFill>
              </a:rPr>
              <a:t>To be used in response to high-risk or critical incidents to enhance officer and community safety, assist in scene containment and to assist in resolving critical incidents. </a:t>
            </a:r>
          </a:p>
          <a:p>
            <a:endParaRPr lang="en-US" sz="2800" dirty="0">
              <a:solidFill>
                <a:srgbClr val="6CE5E8"/>
              </a:solidFill>
            </a:endParaRPr>
          </a:p>
        </p:txBody>
      </p:sp>
      <p:sp>
        <p:nvSpPr>
          <p:cNvPr id="11" name="AutoShape 11"/>
          <p:cNvSpPr/>
          <p:nvPr/>
        </p:nvSpPr>
        <p:spPr>
          <a:xfrm>
            <a:off x="838200" y="4838700"/>
            <a:ext cx="5063784" cy="0"/>
          </a:xfrm>
          <a:prstGeom prst="line">
            <a:avLst/>
          </a:prstGeom>
          <a:ln w="19050" cap="flat">
            <a:solidFill>
              <a:srgbClr val="FFFFFF"/>
            </a:solidFill>
            <a:prstDash val="solid"/>
            <a:headEnd type="none" w="sm" len="sm"/>
            <a:tailEnd type="none" w="sm" len="sm"/>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992" y="0"/>
            <a:ext cx="18155616" cy="10972800"/>
          </a:xfrm>
          <a:prstGeom prst="rect">
            <a:avLst/>
          </a:prstGeom>
        </p:spPr>
      </p:pic>
    </p:spTree>
    <p:extLst>
      <p:ext uri="{BB962C8B-B14F-4D97-AF65-F5344CB8AC3E}">
        <p14:creationId xmlns:p14="http://schemas.microsoft.com/office/powerpoint/2010/main" val="220260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2018</Words>
  <Application>Microsoft Office PowerPoint</Application>
  <PresentationFormat>Custom</PresentationFormat>
  <Paragraphs>265</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HK Grotesk Bold Bold</vt:lpstr>
      <vt:lpstr>HK Grotesk Light</vt:lpstr>
      <vt:lpstr>Lucida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Dodge</dc:creator>
  <cp:lastModifiedBy>Patricia Dodge</cp:lastModifiedBy>
  <cp:revision>47</cp:revision>
  <cp:lastPrinted>2022-03-22T18:02:33Z</cp:lastPrinted>
  <dcterms:created xsi:type="dcterms:W3CDTF">2006-08-16T00:00:00Z</dcterms:created>
  <dcterms:modified xsi:type="dcterms:W3CDTF">2022-03-22T19:32:49Z</dcterms:modified>
  <dc:identifier>DAE7QTgusF0</dc:identifier>
</cp:coreProperties>
</file>